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2" r:id="rId1"/>
  </p:sldMasterIdLst>
  <p:notesMasterIdLst>
    <p:notesMasterId r:id="rId24"/>
  </p:notesMasterIdLst>
  <p:handoutMasterIdLst>
    <p:handoutMasterId r:id="rId25"/>
  </p:handoutMasterIdLst>
  <p:sldIdLst>
    <p:sldId id="507" r:id="rId2"/>
    <p:sldId id="257" r:id="rId3"/>
    <p:sldId id="258" r:id="rId4"/>
    <p:sldId id="267" r:id="rId5"/>
    <p:sldId id="290" r:id="rId6"/>
    <p:sldId id="268" r:id="rId7"/>
    <p:sldId id="274" r:id="rId8"/>
    <p:sldId id="275" r:id="rId9"/>
    <p:sldId id="269" r:id="rId10"/>
    <p:sldId id="276" r:id="rId11"/>
    <p:sldId id="277" r:id="rId12"/>
    <p:sldId id="278" r:id="rId13"/>
    <p:sldId id="282" r:id="rId14"/>
    <p:sldId id="283" r:id="rId15"/>
    <p:sldId id="291" r:id="rId16"/>
    <p:sldId id="285" r:id="rId17"/>
    <p:sldId id="284" r:id="rId18"/>
    <p:sldId id="286" r:id="rId19"/>
    <p:sldId id="287" r:id="rId20"/>
    <p:sldId id="508" r:id="rId21"/>
    <p:sldId id="509" r:id="rId22"/>
    <p:sldId id="266" r:id="rId23"/>
  </p:sldIdLst>
  <p:sldSz cx="9144000" cy="6858000" type="screen4x3"/>
  <p:notesSz cx="6867525" cy="9991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m Lalani" initials="AL" lastIdx="1" clrIdx="0">
    <p:extLst>
      <p:ext uri="{19B8F6BF-5375-455C-9EA6-DF929625EA0E}">
        <p15:presenceInfo xmlns:p15="http://schemas.microsoft.com/office/powerpoint/2012/main" userId="S::alalani@clintonhealthaccess.org::e4fac656-2b9e-4e69-8d8e-d06e298a7b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3"/>
    <p:restoredTop sz="92846"/>
  </p:normalViewPr>
  <p:slideViewPr>
    <p:cSldViewPr snapToGrid="0">
      <p:cViewPr varScale="1">
        <p:scale>
          <a:sx n="98" d="100"/>
          <a:sy n="98" d="100"/>
        </p:scale>
        <p:origin x="184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B661E43-9A5C-094E-A505-B896E97F30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322E396-0892-4641-8C11-48DC73E747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CF57D41-BC8A-044D-90EE-675BB6151B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D63BE9D4-F342-1B4D-8D8F-BF4C88E05F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2227040-9DB8-C141-8E92-7764ABA2F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BB1284B-5A52-7046-9E8E-1953054976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BE13408-BFB2-8A4D-ABCA-5BF2CB961B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D070A3E-AEC5-F64E-B789-0D9A8D281C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D3E1208-CA63-0149-ADDB-C8D5AE46F0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588A180-7528-5C41-940D-B3DF416B15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92F8774-C9DB-314C-A222-B3254609F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909E9AE-8B36-A047-8EFE-0DFDC4122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- Sample Guidelines for reference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also use guides from Module 04 for reference: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Materials - Hand Wash Instructions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Materials – PPE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Materials – Workstation Prep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177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Next, you will practice collecting respiratory samples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Note: PRACTICE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COVID-19 safety precautions, including: 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MAINTAIN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distance of 2-meter (minimum) during partner discussions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RETAIN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same partner throughout the training, to reduce contact 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WEAR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face masks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INVITE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participants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DIVIDE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into pairs.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instructions: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One partner will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PRETEND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be the patient and be tested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other partner will: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PUT 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PPE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OBSERVE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transmission-based precaution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 supervision,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PERFORM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sample collection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SWITCH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REPEAT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20 minutes (10 minutes each).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WALK AROUND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OBSERVE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ASSIST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where necessary.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ASK: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was difficult about this exercise?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FACILITATE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brainstorm and discussion.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INVITE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responses from women and men equally.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ASK: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do you need (resources, practice) to prepare for this task at your own health facility?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FACILITATE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brainstorm and discussion.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INVITE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responses from women and men equally.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10 minutes for discussion.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- Sample Guidelines for reference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35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- Sample Guidelines for reference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384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- Sample Guidelines for reference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547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– Triple Packaging for reference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85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- Sample Guidelines for reference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9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- Sample Guidelines for reference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Activity Option: </a:t>
            </a: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Exercise </a:t>
            </a:r>
            <a:r>
              <a:rPr lang="en-US" alt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(15 min)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register and lab requisition form</a:t>
            </a:r>
          </a:p>
          <a:p>
            <a:pPr marL="173038" indent="-173038" eaLnBrk="1" hangingPunct="1">
              <a:lnSpc>
                <a:spcPct val="90000"/>
              </a:lnSpc>
              <a:buClr>
                <a:srgbClr val="660066"/>
              </a:buClr>
              <a:buSzPct val="60000"/>
              <a:buFont typeface="Wingdings" pitchFamily="2" charset="2"/>
              <a:buNone/>
              <a:defRPr/>
            </a:pPr>
            <a:r>
              <a:rPr lang="en-US" altLang="en-US" sz="14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will you need</a:t>
            </a:r>
            <a:r>
              <a:rPr lang="en-US" altLang="en-US" sz="14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 </a:t>
            </a:r>
          </a:p>
          <a:p>
            <a:pPr marL="173038" indent="-173038" eaLnBrk="1" hangingPunct="1">
              <a:lnSpc>
                <a:spcPct val="90000"/>
              </a:lnSpc>
              <a:defRPr/>
            </a:pPr>
            <a:r>
              <a:rPr lang="en-US" altLang="en-US" sz="1200" u="sng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Job Aid</a:t>
            </a:r>
            <a:r>
              <a:rPr lang="en-US" altLang="en-US" sz="1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Country specific  sample collection register and lab requisition form</a:t>
            </a:r>
          </a:p>
          <a:p>
            <a:pPr marL="173038" indent="-173038" eaLnBrk="1" hangingPunct="1">
              <a:lnSpc>
                <a:spcPct val="90000"/>
              </a:lnSpc>
              <a:defRPr/>
            </a:pPr>
            <a:r>
              <a:rPr lang="en-US" altLang="en-US" sz="1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1200" u="sng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Materials</a:t>
            </a:r>
            <a:r>
              <a:rPr lang="en-US" altLang="en-US" sz="1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VTM tube and pen </a:t>
            </a:r>
          </a:p>
          <a:p>
            <a:pPr eaLnBrk="1" hangingPunct="1">
              <a:lnSpc>
                <a:spcPct val="80000"/>
              </a:lnSpc>
              <a:buClr>
                <a:srgbClr val="660066"/>
              </a:buClr>
              <a:buSzPct val="60000"/>
              <a:buFont typeface="Wingdings" pitchFamily="2" charset="2"/>
              <a:buNone/>
              <a:defRPr/>
            </a:pP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will you do? </a:t>
            </a:r>
          </a:p>
          <a:p>
            <a:pPr eaLnBrk="1" hangingPunct="1">
              <a:lnSpc>
                <a:spcPct val="80000"/>
              </a:lnSpc>
              <a:buClr>
                <a:srgbClr val="660066"/>
              </a:buClr>
              <a:buSzPct val="60000"/>
              <a:buFont typeface="Wingdings" pitchFamily="2" charset="2"/>
              <a:buNone/>
              <a:defRPr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Divide into groups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Clr>
                <a:srgbClr val="996633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Work by 2s – one will serve as HCW and the other as patient.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Clr>
                <a:srgbClr val="996633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Collect mock information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Clr>
                <a:srgbClr val="996633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Complete the register and lab requisition form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Clr>
                <a:srgbClr val="996633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Label the VTM tube using the 4 key information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66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Next, you will practice filling the register and lab requisition forms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Note: PRACTICE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COVID-19 safety precautions, including: 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MAINTAIN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distance of 2-meter (minimum) during partner discussions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RETAIN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same partner throughout the training, to reduce contact 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WEAR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face masks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INVITE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participants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DIVIDE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into pairs.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instructions: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One partner will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PRETEND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be the patient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SUPPLY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mock patient information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other partner will: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COMPLETE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Antigen Testing Logbook / Register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COMPLETE 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Test requisition form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extraction buffer tube using the 4 key information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(if applicable)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patient information into the POC device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SWITCH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REPEAT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15 minutes total (5-7 minutes each)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WALK AROUND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OBSERVE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ASSIST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where necessary.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94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- Sample Guidelines for reference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161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- Sample Guidelines for reference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08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- Sample Guidelines for reference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00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- Sample Guidelines for reference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62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- Sample Guidelines for reference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Activity Option: </a:t>
            </a: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Exercise </a:t>
            </a:r>
            <a:r>
              <a:rPr lang="en-US" alt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(45 min)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Properly and safely perform respiratory sample collection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4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will you need</a:t>
            </a:r>
            <a:r>
              <a:rPr lang="en-US" altLang="en-US" sz="14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 </a:t>
            </a:r>
          </a:p>
          <a:p>
            <a:pPr marL="173038" indent="-173038" eaLnBrk="1" hangingPunct="1">
              <a:lnSpc>
                <a:spcPct val="90000"/>
              </a:lnSpc>
              <a:defRPr/>
            </a:pPr>
            <a:r>
              <a:rPr lang="en-US" altLang="en-US" sz="1200" u="sng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Job Aid</a:t>
            </a:r>
            <a:r>
              <a:rPr lang="en-US" altLang="en-US" sz="1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 sample collection ( NP, OP,NS) </a:t>
            </a:r>
          </a:p>
          <a:p>
            <a:pPr marL="173038" indent="-173038" eaLnBrk="1" hangingPunct="1">
              <a:lnSpc>
                <a:spcPct val="90000"/>
              </a:lnSpc>
              <a:defRPr/>
            </a:pPr>
            <a:r>
              <a:rPr lang="en-US" altLang="en-US" sz="1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1200" u="sng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Materials</a:t>
            </a:r>
            <a:r>
              <a:rPr lang="en-US" altLang="en-US" sz="1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PPE, VTM tube, swabs,  tissue paper, pen,  alcohol hand rub, disinfectant, tongue depressor </a:t>
            </a:r>
          </a:p>
          <a:p>
            <a:pPr eaLnBrk="1" hangingPunct="1">
              <a:lnSpc>
                <a:spcPct val="80000"/>
              </a:lnSpc>
              <a:buClr>
                <a:srgbClr val="660066"/>
              </a:buClr>
              <a:buSzPct val="60000"/>
              <a:buFont typeface="Wingdings" pitchFamily="2" charset="2"/>
              <a:buNone/>
              <a:defRPr/>
            </a:pPr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will you do? </a:t>
            </a:r>
          </a:p>
          <a:p>
            <a:pPr eaLnBrk="1" hangingPunct="1">
              <a:lnSpc>
                <a:spcPct val="80000"/>
              </a:lnSpc>
              <a:buClr>
                <a:srgbClr val="660066"/>
              </a:buClr>
              <a:buSzPct val="60000"/>
              <a:buFont typeface="Wingdings" pitchFamily="2" charset="2"/>
              <a:buNone/>
              <a:defRPr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Observe skilled Clinician demonstrate  respiratory sample collection </a:t>
            </a:r>
          </a:p>
          <a:p>
            <a:pPr eaLnBrk="1" hangingPunct="1">
              <a:lnSpc>
                <a:spcPct val="80000"/>
              </a:lnSpc>
              <a:buClr>
                <a:srgbClr val="660066"/>
              </a:buClr>
              <a:buSzPct val="60000"/>
              <a:buFont typeface="Wingdings" pitchFamily="2" charset="2"/>
              <a:buNone/>
              <a:defRPr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Divide into groups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Clr>
                <a:srgbClr val="996633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Work by 2s – one will serve as HCW and the other as patient.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Clr>
                <a:srgbClr val="996633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Put on PPE and observe transmission-based precaution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Clr>
                <a:srgbClr val="996633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supervision, perform sample collection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Clr>
                <a:srgbClr val="996633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Practice sample collection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Clr>
                <a:srgbClr val="996633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Discussions on challenges and feedback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25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E119-8993-5C47-BBFC-2EEA7F8D3F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18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ECACD-07A6-8A4C-9358-555A1BCB67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57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E2D09-303D-7B4C-A88C-F6D8018F5F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09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 &amp; A">
    <p:bg>
      <p:bgPr>
        <a:solidFill>
          <a:srgbClr val="5ED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QUESTION TIME"/>
          <p:cNvSpPr>
            <a:spLocks noGrp="1"/>
          </p:cNvSpPr>
          <p:nvPr>
            <p:ph type="body" sz="quarter" idx="13"/>
          </p:nvPr>
        </p:nvSpPr>
        <p:spPr>
          <a:xfrm>
            <a:off x="714375" y="4546600"/>
            <a:ext cx="7715250" cy="850900"/>
          </a:xfrm>
          <a:prstGeom prst="rect">
            <a:avLst/>
          </a:prstGeom>
          <a:ln w="25400"/>
        </p:spPr>
        <p:txBody>
          <a:bodyPr lIns="38100" tIns="38100" rIns="38100" bIns="38100" numCol="1" spcCol="38100" anchor="ctr">
            <a:noAutofit/>
          </a:bodyPr>
          <a:lstStyle>
            <a:lvl1pPr algn="ctr" defTabSz="242888">
              <a:lnSpc>
                <a:spcPct val="100000"/>
              </a:lnSpc>
              <a:spcBef>
                <a:spcPts val="0"/>
              </a:spcBef>
              <a:defRPr sz="3375" cap="all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709DE2-93F8-7E45-91D0-E19ACC3A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827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1192" y="1583138"/>
            <a:ext cx="3899527" cy="4711592"/>
          </a:xfrm>
        </p:spPr>
        <p:txBody>
          <a:bodyPr anchor="t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282" y="1583139"/>
            <a:ext cx="3907662" cy="4711592"/>
          </a:xfrm>
        </p:spPr>
        <p:txBody>
          <a:bodyPr anchor="t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7ED436-30E7-4B43-A0B0-72A17BC419DC}"/>
              </a:ext>
            </a:extLst>
          </p:cNvPr>
          <p:cNvSpPr>
            <a:spLocks noChangeAspect="1"/>
          </p:cNvSpPr>
          <p:nvPr userDrawn="1"/>
        </p:nvSpPr>
        <p:spPr>
          <a:xfrm>
            <a:off x="448092" y="599725"/>
            <a:ext cx="8238707" cy="8956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196A87-B141-F14E-89B4-FF26B543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807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82779B4-5A70-6E4D-A0DD-085D6859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8307" y="629473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C497841-08F1-ED49-BC8B-67A72EB9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091" y="6294731"/>
            <a:ext cx="487058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6F2EB19-F9CC-104E-8170-06327C46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6330" y="6294731"/>
            <a:ext cx="770468" cy="365125"/>
          </a:xfrm>
        </p:spPr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80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446128"/>
            <a:ext cx="3899527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1192" y="2144175"/>
            <a:ext cx="3899527" cy="4150555"/>
          </a:xfrm>
        </p:spPr>
        <p:txBody>
          <a:bodyPr anchor="t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588" y="1446128"/>
            <a:ext cx="390835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3282" y="2144175"/>
            <a:ext cx="3907662" cy="4150555"/>
          </a:xfrm>
        </p:spPr>
        <p:txBody>
          <a:bodyPr anchor="t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7B767-732A-3C46-9BDF-C5986EAB7115}"/>
              </a:ext>
            </a:extLst>
          </p:cNvPr>
          <p:cNvSpPr>
            <a:spLocks noChangeAspect="1"/>
          </p:cNvSpPr>
          <p:nvPr userDrawn="1"/>
        </p:nvSpPr>
        <p:spPr>
          <a:xfrm>
            <a:off x="448092" y="599725"/>
            <a:ext cx="8238707" cy="8956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0FD7F0-03C1-6E48-883D-8715EE76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807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053C777-0834-A04E-8660-F819B87E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8307" y="629473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7F66E07-493C-F64A-B3B7-852400CD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091" y="6294731"/>
            <a:ext cx="487058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9DB1E62-C85F-3A4F-A1C2-205DE1C3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6330" y="6294731"/>
            <a:ext cx="770468" cy="365125"/>
          </a:xfrm>
        </p:spPr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32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38200"/>
          </a:xfrm>
        </p:spPr>
        <p:txBody>
          <a:bodyPr>
            <a:normAutofit/>
          </a:bodyPr>
          <a:lstStyle>
            <a:lvl1pPr>
              <a:defRPr sz="3200" b="1"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59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9F62A-CF68-8D4E-8479-2A936D3CE6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70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Oct.2020 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COVID-19 Antigen Testing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F9D541-06BB-7846-BE94-54A44873B9B3}"/>
              </a:ext>
            </a:extLst>
          </p:cNvPr>
          <p:cNvSpPr>
            <a:spLocks noChangeAspect="1"/>
          </p:cNvSpPr>
          <p:nvPr userDrawn="1"/>
        </p:nvSpPr>
        <p:spPr>
          <a:xfrm>
            <a:off x="448092" y="599725"/>
            <a:ext cx="8238707" cy="8956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003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Oct.2020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COVID-19 Antigen Testing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5BD98-25F1-DB4D-AE4F-47A0549AE190}"/>
              </a:ext>
            </a:extLst>
          </p:cNvPr>
          <p:cNvSpPr>
            <a:spLocks noChangeAspect="1"/>
          </p:cNvSpPr>
          <p:nvPr userDrawn="1"/>
        </p:nvSpPr>
        <p:spPr>
          <a:xfrm>
            <a:off x="448092" y="599725"/>
            <a:ext cx="8238707" cy="8956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091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7713-EEEB-9749-9D1C-2A2E283E85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05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1BE45-CA7D-544A-BD78-05EE370B04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94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DE049-2E8C-7942-A5F6-98E3E0498A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7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8964B-3055-764F-BC35-A5B7D0519F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" y="14478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B47BF7-7DC1-0048-BEA5-BB481D0970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30480" y="1101729"/>
            <a:ext cx="9174480" cy="153986"/>
            <a:chOff x="720" y="700"/>
            <a:chExt cx="10980" cy="36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20" y="880"/>
              <a:ext cx="10980" cy="0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20" y="1060"/>
              <a:ext cx="10980" cy="0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20" y="700"/>
              <a:ext cx="10980" cy="0"/>
            </a:xfrm>
            <a:prstGeom prst="line">
              <a:avLst/>
            </a:prstGeom>
            <a:noFill/>
            <a:ln w="1143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4588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23" r:id="rId13"/>
    <p:sldLayoutId id="2147484124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c1.squarespace.com/static/5e5bf0ddcfcf1b485aebbaf6/t/5f40054f2fd5854df0ed5d72/1598031186193/NoseSwab_082120.gif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png"/><Relationship Id="rId3" Type="http://schemas.openxmlformats.org/officeDocument/2006/relationships/image" Target="../media/image12.tiff"/><Relationship Id="rId7" Type="http://schemas.openxmlformats.org/officeDocument/2006/relationships/image" Target="../media/image16.png"/><Relationship Id="rId12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4.emf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u="sng" dirty="0"/>
          </a:p>
          <a:p>
            <a:pPr marL="624078" indent="-514350">
              <a:buNone/>
            </a:pPr>
            <a:r>
              <a:rPr lang="en-US" dirty="0">
                <a:latin typeface="Garamond" panose="02020404030301010803" pitchFamily="18" charset="0"/>
              </a:rPr>
              <a:t>              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D385-5FE8-4564-857A-572735BC383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fld id="{90B7F74E-C2BB-4016-BDD2-CA987E6307D3}" type="datetime1">
              <a:rPr lang="en-US" smtClean="0"/>
              <a:t>1/7/21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FF132-EE1C-6A4A-95F2-0A872677C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83AB8-38AF-8C46-BF67-A39C573C7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AD516-EDE0-BE48-89AF-E8E40022043A}"/>
              </a:ext>
            </a:extLst>
          </p:cNvPr>
          <p:cNvSpPr txBox="1"/>
          <p:nvPr/>
        </p:nvSpPr>
        <p:spPr>
          <a:xfrm>
            <a:off x="142504" y="2612761"/>
            <a:ext cx="8716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</a:rPr>
              <a:t>Module 05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4400" b="1" dirty="0">
                <a:latin typeface="+mj-lt"/>
              </a:rPr>
              <a:t>Sample Collection &amp; Referral</a:t>
            </a:r>
          </a:p>
        </p:txBody>
      </p:sp>
      <p:pic>
        <p:nvPicPr>
          <p:cNvPr id="10" name="Picture 9" descr="C:\Users\gfund\Desktop\images.jpg">
            <a:extLst>
              <a:ext uri="{FF2B5EF4-FFF2-40B4-BE49-F238E27FC236}">
                <a16:creationId xmlns:a16="http://schemas.microsoft.com/office/drawing/2014/main" id="{A780ECDC-5348-784D-93D6-C6EFD147F7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7200"/>
            <a:ext cx="1609527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DB2A39A-D5C7-B742-86D1-FA2BA8631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8415"/>
            <a:ext cx="9144000" cy="154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5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4">
            <a:extLst>
              <a:ext uri="{FF2B5EF4-FFF2-40B4-BE49-F238E27FC236}">
                <a16:creationId xmlns:a16="http://schemas.microsoft.com/office/drawing/2014/main" id="{7EA4D41A-9A56-554E-A04D-31D229F9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906378"/>
            <a:ext cx="2353896" cy="154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Sample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7363815" cy="47115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During sample collection, a healthcare worker should:</a:t>
            </a:r>
          </a:p>
          <a:p>
            <a:pPr marL="666900" lvl="1" indent="-342900">
              <a:buFont typeface="+mj-lt"/>
              <a:buAutoNum type="arabicPeriod" startAt="5"/>
            </a:pPr>
            <a:r>
              <a:rPr lang="en-US" dirty="0"/>
              <a:t>Have the patient use a tissue to blow their nose </a:t>
            </a:r>
          </a:p>
          <a:p>
            <a:pPr marL="936900" lvl="2" indent="-342900"/>
            <a:r>
              <a:rPr lang="en-US" dirty="0"/>
              <a:t>Gently check for mucus / obstructions that could alter test results</a:t>
            </a:r>
          </a:p>
          <a:p>
            <a:pPr marL="936900" lvl="2" indent="-342900"/>
            <a:r>
              <a:rPr lang="en-US" dirty="0"/>
              <a:t>Clean the nasal passage before a swab is taken </a:t>
            </a:r>
          </a:p>
          <a:p>
            <a:pPr marL="666900" lvl="1" indent="-342900">
              <a:buFont typeface="+mj-lt"/>
              <a:buAutoNum type="arabicPeriod" startAt="5"/>
            </a:pPr>
            <a:r>
              <a:rPr lang="en-US" dirty="0"/>
              <a:t>Open the swab container and remove the swab</a:t>
            </a:r>
          </a:p>
          <a:p>
            <a:pPr marL="936900" lvl="2" indent="-342900"/>
            <a:r>
              <a:rPr lang="en-US" dirty="0"/>
              <a:t>Do NOT touch the tip to any surface or lay it down</a:t>
            </a:r>
          </a:p>
          <a:p>
            <a:pPr marL="666900" lvl="1" indent="-342900">
              <a:buFont typeface="+mj-lt"/>
              <a:buAutoNum type="arabicPeriod" startAt="5"/>
            </a:pPr>
            <a:r>
              <a:rPr lang="en-US" dirty="0"/>
              <a:t>Hold the swab with fingers placed on the score line (see next)</a:t>
            </a:r>
          </a:p>
          <a:p>
            <a:pPr marL="666900" lvl="1" indent="-342900">
              <a:buFont typeface="+mj-lt"/>
              <a:buAutoNum type="arabicPeriod" startAt="5"/>
            </a:pPr>
            <a:r>
              <a:rPr lang="en-US" dirty="0"/>
              <a:t>With the patient seated, if possible, tilt the patient’s head back 70 degrees</a:t>
            </a:r>
          </a:p>
          <a:p>
            <a:pPr marL="936900" lvl="2" indent="-342900"/>
            <a:r>
              <a:rPr lang="en-US" dirty="0"/>
              <a:t>Support the back of the head with the non-dominant hand</a:t>
            </a:r>
          </a:p>
          <a:p>
            <a:pPr marL="936900" lvl="2" indent="-342900"/>
            <a:r>
              <a:rPr lang="en-US" dirty="0"/>
              <a:t>Note: for infants and younger children, use supine position</a:t>
            </a:r>
          </a:p>
          <a:p>
            <a:pPr marL="1278900" lvl="3" indent="-342900"/>
            <a:r>
              <a:rPr lang="en-US" dirty="0"/>
              <a:t>Children often find sampling from the respiratory tract very distressing and need to be reassured. They may also need to be restrained during the sampling process. </a:t>
            </a:r>
          </a:p>
          <a:p>
            <a:pPr marL="936900" lvl="2" indent="-34290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DEC9DF-46A1-0B42-9C76-41879866324B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6407F1-298B-4748-8E49-5284B5D6F941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A65C0-8A2A-754B-A0E9-BFDED3D1DA15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17DF26-9AD1-E742-91A8-DBD60895EBF8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58DF91-162E-8C41-9BBD-74E5C9F1729F}"/>
              </a:ext>
            </a:extLst>
          </p:cNvPr>
          <p:cNvSpPr/>
          <p:nvPr/>
        </p:nvSpPr>
        <p:spPr>
          <a:xfrm>
            <a:off x="180167" y="5956350"/>
            <a:ext cx="5785203" cy="338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HCW should always practice standard and transmission-based precautions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F89B1C-A2EE-9D43-A751-5DFB17BE59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r="76109"/>
          <a:stretch/>
        </p:blipFill>
        <p:spPr>
          <a:xfrm>
            <a:off x="218054" y="3423943"/>
            <a:ext cx="460071" cy="10299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B9C13B-5F76-C54B-BB1D-02685368B3F8}"/>
              </a:ext>
            </a:extLst>
          </p:cNvPr>
          <p:cNvSpPr/>
          <p:nvPr/>
        </p:nvSpPr>
        <p:spPr>
          <a:xfrm>
            <a:off x="723770" y="3642237"/>
            <a:ext cx="7806275" cy="559552"/>
          </a:xfrm>
          <a:prstGeom prst="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36" descr="MCj02390130000[1]">
            <a:extLst>
              <a:ext uri="{FF2B5EF4-FFF2-40B4-BE49-F238E27FC236}">
                <a16:creationId xmlns:a16="http://schemas.microsoft.com/office/drawing/2014/main" id="{FA2E1490-CCAD-CD41-BB39-BA5E71F4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2" y="5763322"/>
            <a:ext cx="372974" cy="3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1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6042"/>
            <a:ext cx="8610600" cy="838200"/>
          </a:xfrm>
        </p:spPr>
        <p:txBody>
          <a:bodyPr/>
          <a:lstStyle/>
          <a:p>
            <a:r>
              <a:rPr lang="en-US" dirty="0"/>
              <a:t>Proper Swab Holding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357772"/>
            <a:ext cx="7363815" cy="4936959"/>
          </a:xfrm>
        </p:spPr>
        <p:txBody>
          <a:bodyPr/>
          <a:lstStyle/>
          <a:p>
            <a:pPr marL="666900" lvl="1" indent="-342900">
              <a:buFont typeface="+mj-lt"/>
              <a:buAutoNum type="arabicPeriod" startAt="7"/>
            </a:pPr>
            <a:r>
              <a:rPr lang="en-US" dirty="0"/>
              <a:t>Hold the swab with fingers placed on the score 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DEC9DF-46A1-0B42-9C76-41879866324B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6407F1-298B-4748-8E49-5284B5D6F941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A65C0-8A2A-754B-A0E9-BFDED3D1DA15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17DF26-9AD1-E742-91A8-DBD60895EBF8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58DF91-162E-8C41-9BBD-74E5C9F1729F}"/>
              </a:ext>
            </a:extLst>
          </p:cNvPr>
          <p:cNvSpPr/>
          <p:nvPr/>
        </p:nvSpPr>
        <p:spPr>
          <a:xfrm>
            <a:off x="180167" y="5956350"/>
            <a:ext cx="5785203" cy="338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HCW should always practice standard and transmission-based precautions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F89B1C-A2EE-9D43-A751-5DFB17BE5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r="76109"/>
          <a:stretch/>
        </p:blipFill>
        <p:spPr>
          <a:xfrm>
            <a:off x="218054" y="1309381"/>
            <a:ext cx="460071" cy="10299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DDC38A2-FF82-444D-8553-4B87D9CDE8BD}"/>
              </a:ext>
            </a:extLst>
          </p:cNvPr>
          <p:cNvGrpSpPr/>
          <p:nvPr/>
        </p:nvGrpSpPr>
        <p:grpSpPr>
          <a:xfrm>
            <a:off x="1117012" y="1924226"/>
            <a:ext cx="6655946" cy="3926840"/>
            <a:chOff x="1117012" y="1924226"/>
            <a:chExt cx="6655946" cy="3926840"/>
          </a:xfrm>
        </p:grpSpPr>
        <p:pic>
          <p:nvPicPr>
            <p:cNvPr id="16" name="Google Shape;895;p157">
              <a:extLst>
                <a:ext uri="{FF2B5EF4-FFF2-40B4-BE49-F238E27FC236}">
                  <a16:creationId xmlns:a16="http://schemas.microsoft.com/office/drawing/2014/main" id="{B5D49D37-F138-DE4F-9375-2AA313DAAE8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" r="1299" b="7397"/>
            <a:stretch/>
          </p:blipFill>
          <p:spPr bwMode="auto">
            <a:xfrm>
              <a:off x="1117012" y="3667933"/>
              <a:ext cx="3322527" cy="188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Google Shape;896;p157">
              <a:extLst>
                <a:ext uri="{FF2B5EF4-FFF2-40B4-BE49-F238E27FC236}">
                  <a16:creationId xmlns:a16="http://schemas.microsoft.com/office/drawing/2014/main" id="{790E7A29-4993-6B4F-9EB2-075A8D52D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012" y="5521468"/>
              <a:ext cx="3322527" cy="329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5700" rIns="0" bIns="45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Times New Roman" panose="02020603050405020304" pitchFamily="18" charset="0"/>
                </a:rPr>
                <a:t>Correct can slide out of the way</a:t>
              </a:r>
              <a:endPara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19" name="Google Shape;898;p157">
              <a:extLst>
                <a:ext uri="{FF2B5EF4-FFF2-40B4-BE49-F238E27FC236}">
                  <a16:creationId xmlns:a16="http://schemas.microsoft.com/office/drawing/2014/main" id="{534401E7-8905-574C-B82F-7C45C9CCEAB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06"/>
            <a:stretch/>
          </p:blipFill>
          <p:spPr bwMode="auto">
            <a:xfrm>
              <a:off x="1117013" y="1924226"/>
              <a:ext cx="3325540" cy="1628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Google Shape;899;p157">
              <a:extLst>
                <a:ext uri="{FF2B5EF4-FFF2-40B4-BE49-F238E27FC236}">
                  <a16:creationId xmlns:a16="http://schemas.microsoft.com/office/drawing/2014/main" id="{74C98F82-6198-E044-BD8A-82B9D6CC5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027" y="3459870"/>
              <a:ext cx="3319512" cy="364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Times New Roman" panose="02020603050405020304" pitchFamily="18" charset="0"/>
                </a:rPr>
                <a:t>Swab held correctly</a:t>
              </a:r>
              <a:endPara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22" name="Google Shape;904;p157">
              <a:extLst>
                <a:ext uri="{FF2B5EF4-FFF2-40B4-BE49-F238E27FC236}">
                  <a16:creationId xmlns:a16="http://schemas.microsoft.com/office/drawing/2014/main" id="{7A5D02EA-7978-1042-ABC5-D1415F48B57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068" y="1924226"/>
              <a:ext cx="3196890" cy="167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Google Shape;905;p157">
              <a:extLst>
                <a:ext uri="{FF2B5EF4-FFF2-40B4-BE49-F238E27FC236}">
                  <a16:creationId xmlns:a16="http://schemas.microsoft.com/office/drawing/2014/main" id="{F1AC28B2-E70B-CD4E-9FF9-06AE694A7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066" y="3472393"/>
              <a:ext cx="3196891" cy="297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Times New Roman" panose="02020603050405020304" pitchFamily="18" charset="0"/>
                </a:rPr>
                <a:t>Swab held incorrectly</a:t>
              </a:r>
              <a:endPara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25" name="Google Shape;901;p157">
              <a:extLst>
                <a:ext uri="{FF2B5EF4-FFF2-40B4-BE49-F238E27FC236}">
                  <a16:creationId xmlns:a16="http://schemas.microsoft.com/office/drawing/2014/main" id="{A429D847-80E4-FC42-B91C-6D1CD09DB9F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75" r="5072"/>
            <a:stretch/>
          </p:blipFill>
          <p:spPr bwMode="auto">
            <a:xfrm>
              <a:off x="4576066" y="3824440"/>
              <a:ext cx="3196891" cy="1752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Google Shape;902;p157">
              <a:extLst>
                <a:ext uri="{FF2B5EF4-FFF2-40B4-BE49-F238E27FC236}">
                  <a16:creationId xmlns:a16="http://schemas.microsoft.com/office/drawing/2014/main" id="{098308E4-7FE1-854E-BD0B-26CF00BB7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628" y="5549650"/>
              <a:ext cx="3198329" cy="301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  <a:sym typeface="Times New Roman" panose="02020603050405020304" pitchFamily="18" charset="0"/>
                </a:rPr>
                <a:t>Incorrect can injure the client</a:t>
              </a:r>
              <a:endPara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7" name="TextBox 21">
            <a:extLst>
              <a:ext uri="{FF2B5EF4-FFF2-40B4-BE49-F238E27FC236}">
                <a16:creationId xmlns:a16="http://schemas.microsoft.com/office/drawing/2014/main" id="{80D13718-7A3B-7C41-9443-AA97D23CC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3604"/>
            <a:ext cx="78545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photos adopted from Zambia Revised COVID-19 Health workers training, March 2020</a:t>
            </a:r>
          </a:p>
        </p:txBody>
      </p:sp>
      <p:pic>
        <p:nvPicPr>
          <p:cNvPr id="24" name="Picture 36" descr="MCj02390130000[1]">
            <a:extLst>
              <a:ext uri="{FF2B5EF4-FFF2-40B4-BE49-F238E27FC236}">
                <a16:creationId xmlns:a16="http://schemas.microsoft.com/office/drawing/2014/main" id="{53B3D9FD-D40B-AB40-B29B-44E2A6D10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2" y="5763322"/>
            <a:ext cx="372974" cy="3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5B85DC-408B-E343-9B92-F90F09B3F3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2100" y="1918510"/>
            <a:ext cx="679401" cy="561125"/>
          </a:xfrm>
          <a:prstGeom prst="rect">
            <a:avLst/>
          </a:prstGeom>
        </p:spPr>
      </p:pic>
      <p:sp>
        <p:nvSpPr>
          <p:cNvPr id="29" name="TextBox 19">
            <a:extLst>
              <a:ext uri="{FF2B5EF4-FFF2-40B4-BE49-F238E27FC236}">
                <a16:creationId xmlns:a16="http://schemas.microsoft.com/office/drawing/2014/main" id="{65F8B96D-0E91-8E44-BA05-8D1EF7C74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826" y="1507998"/>
            <a:ext cx="5626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 dirty="0">
                <a:solidFill>
                  <a:srgbClr val="FF2600"/>
                </a:solidFill>
                <a:latin typeface="Chalkduster" panose="03050602040202020205" pitchFamily="66" charset="77"/>
                <a:cs typeface="Consolas" panose="020B0609020204030204" pitchFamily="49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5573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Nasopharyngeal</a:t>
            </a:r>
            <a:r>
              <a:rPr lang="en-US" dirty="0"/>
              <a:t> Sample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8"/>
            <a:ext cx="6767097" cy="2947577"/>
          </a:xfrm>
        </p:spPr>
        <p:txBody>
          <a:bodyPr>
            <a:normAutofit fontScale="70000" lnSpcReduction="20000"/>
          </a:bodyPr>
          <a:lstStyle/>
          <a:p>
            <a:pPr marL="666900" lvl="1" indent="-342900">
              <a:buFont typeface="+mj-lt"/>
              <a:buAutoNum type="arabicPeriod" startAt="9"/>
            </a:pPr>
            <a:r>
              <a:rPr lang="en-PH" altLang="en-US" dirty="0"/>
              <a:t>Swab the patient’s nasopharynx</a:t>
            </a:r>
          </a:p>
          <a:p>
            <a:pPr marL="936900" lvl="2" indent="-342900"/>
            <a:r>
              <a:rPr lang="en-US" dirty="0"/>
              <a:t>Straighten the passage from the front of the nose to the nasopharynx to make insertion of the swab easier</a:t>
            </a:r>
          </a:p>
          <a:p>
            <a:pPr marL="936900" lvl="2" indent="-342900"/>
            <a:r>
              <a:rPr lang="en-PH" altLang="en-US" dirty="0"/>
              <a:t>Gently insert swab into the nostril, parallel to the palate (not upwards) </a:t>
            </a:r>
          </a:p>
          <a:p>
            <a:pPr marL="936900" lvl="2" indent="-342900"/>
            <a:r>
              <a:rPr lang="en-PH" altLang="en-US" dirty="0"/>
              <a:t>How far:</a:t>
            </a:r>
          </a:p>
          <a:p>
            <a:pPr marL="1278900" lvl="3" indent="-342900"/>
            <a:r>
              <a:rPr lang="en-PH" altLang="en-US" dirty="0"/>
              <a:t>Until resistance is encountered, or </a:t>
            </a:r>
          </a:p>
          <a:p>
            <a:pPr marL="1278900" lvl="3" indent="-342900"/>
            <a:r>
              <a:rPr lang="en-US" altLang="en-US" dirty="0"/>
              <a:t>Measure: distance from the corner of the nose to the front of the ear - insert the shaft ONLY half this length</a:t>
            </a:r>
          </a:p>
          <a:p>
            <a:pPr marL="1278900" lvl="3" indent="-342900"/>
            <a:r>
              <a:rPr lang="en-US" altLang="en-US" dirty="0"/>
              <a:t>In adults, this distance is usually about 4 cm. In children this distance is less.</a:t>
            </a:r>
          </a:p>
          <a:p>
            <a:pPr marL="936900" lvl="2" indent="-342900"/>
            <a:r>
              <a:rPr lang="en-PH" altLang="en-US" dirty="0"/>
              <a:t>Gently rub and roll the swab, 3-4 times against the nasopharyngeal wall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DEC9DF-46A1-0B42-9C76-41879866324B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6407F1-298B-4748-8E49-5284B5D6F941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A65C0-8A2A-754B-A0E9-BFDED3D1DA15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17DF26-9AD1-E742-91A8-DBD60895EBF8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  <p:pic>
        <p:nvPicPr>
          <p:cNvPr id="16" name="Picture 7">
            <a:extLst>
              <a:ext uri="{FF2B5EF4-FFF2-40B4-BE49-F238E27FC236}">
                <a16:creationId xmlns:a16="http://schemas.microsoft.com/office/drawing/2014/main" id="{5BD3441D-B570-6541-B10A-F4DCA7AC3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7" y="4587869"/>
            <a:ext cx="3476671" cy="17375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F2AC001A-9454-5144-9167-E80F09BB5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333" y="2658679"/>
            <a:ext cx="1988085" cy="145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76F516-BFC1-2440-831A-1EFAF7EE56B4}"/>
              </a:ext>
            </a:extLst>
          </p:cNvPr>
          <p:cNvGrpSpPr/>
          <p:nvPr/>
        </p:nvGrpSpPr>
        <p:grpSpPr>
          <a:xfrm>
            <a:off x="64928" y="1314447"/>
            <a:ext cx="718425" cy="718425"/>
            <a:chOff x="-92551" y="1375958"/>
            <a:chExt cx="1081284" cy="108128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6E184F-6B31-294D-A1D6-791DB2767CD9}"/>
                </a:ext>
              </a:extLst>
            </p:cNvPr>
            <p:cNvSpPr/>
            <p:nvPr/>
          </p:nvSpPr>
          <p:spPr>
            <a:xfrm>
              <a:off x="-92551" y="1375958"/>
              <a:ext cx="1081284" cy="10812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7">
              <a:hlinkClick r:id="" action="ppaction://noaction"/>
              <a:extLst>
                <a:ext uri="{FF2B5EF4-FFF2-40B4-BE49-F238E27FC236}">
                  <a16:creationId xmlns:a16="http://schemas.microsoft.com/office/drawing/2014/main" id="{77BBF123-CD3E-0442-A46B-054DDC243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7" t="3187" r="64516" b="14334"/>
            <a:stretch/>
          </p:blipFill>
          <p:spPr bwMode="auto">
            <a:xfrm>
              <a:off x="63633" y="1488194"/>
              <a:ext cx="768916" cy="89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C4E3E5B-E8E4-184D-B073-06EC4A0EC961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V="1">
              <a:off x="63633" y="1888842"/>
              <a:ext cx="482788" cy="49014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4F0CEA77-2BE6-FD40-A782-78E5B90965EF}"/>
              </a:ext>
            </a:extLst>
          </p:cNvPr>
          <p:cNvSpPr/>
          <p:nvPr/>
        </p:nvSpPr>
        <p:spPr>
          <a:xfrm>
            <a:off x="8376832" y="5221058"/>
            <a:ext cx="520128" cy="557939"/>
          </a:xfrm>
          <a:prstGeom prst="ellipse">
            <a:avLst/>
          </a:prstGeom>
          <a:solidFill>
            <a:srgbClr val="FFC000">
              <a:alpha val="37000"/>
            </a:srgb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58DF91-162E-8C41-9BBD-74E5C9F1729F}"/>
              </a:ext>
            </a:extLst>
          </p:cNvPr>
          <p:cNvSpPr/>
          <p:nvPr/>
        </p:nvSpPr>
        <p:spPr>
          <a:xfrm>
            <a:off x="1094567" y="6428497"/>
            <a:ext cx="5785203" cy="338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HCW should always practice standard and transmission-based precautions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2517803-AB98-0D47-9A0C-19B6A9FE1764}"/>
              </a:ext>
            </a:extLst>
          </p:cNvPr>
          <p:cNvSpPr txBox="1">
            <a:spLocks/>
          </p:cNvSpPr>
          <p:nvPr/>
        </p:nvSpPr>
        <p:spPr>
          <a:xfrm>
            <a:off x="448091" y="4545005"/>
            <a:ext cx="4985810" cy="1735437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900" lvl="2" indent="-342900"/>
            <a:r>
              <a:rPr lang="en-PH" altLang="en-US" dirty="0"/>
              <a:t>Leave swab in place for several seconds to absorb secretions</a:t>
            </a:r>
          </a:p>
          <a:p>
            <a:pPr marL="936900" lvl="2" indent="-342900"/>
            <a:r>
              <a:rPr lang="en-PH" altLang="en-US" dirty="0"/>
              <a:t>Slowly remove the swab while rotating it</a:t>
            </a:r>
          </a:p>
          <a:p>
            <a:pPr marL="936900" lvl="2" indent="-342900"/>
            <a:r>
              <a:rPr lang="en-PH" altLang="en-US" dirty="0"/>
              <a:t>Avoid sample contamination: do not touch the swab tip to anything except the inside of the nostril</a:t>
            </a:r>
          </a:p>
          <a:p>
            <a:pPr marL="936900" lvl="2" indent="-342900"/>
            <a:endParaRPr lang="en-PH" altLang="en-US" dirty="0"/>
          </a:p>
        </p:txBody>
      </p:sp>
      <p:pic>
        <p:nvPicPr>
          <p:cNvPr id="20" name="Picture 36" descr="MCj02390130000[1]">
            <a:extLst>
              <a:ext uri="{FF2B5EF4-FFF2-40B4-BE49-F238E27FC236}">
                <a16:creationId xmlns:a16="http://schemas.microsoft.com/office/drawing/2014/main" id="{DE3863C8-BE51-C74E-91EE-0DF77D83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42" y="6235469"/>
            <a:ext cx="372974" cy="3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5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97FC15E1-9B79-5B48-8CD4-2532B194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89" y="4542714"/>
            <a:ext cx="237073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1F2787-9FB9-264E-A86E-B79BE2FBC1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227" y="4312088"/>
            <a:ext cx="1119382" cy="170011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23928D-6512-414C-8986-2369CAF0E7D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57" y="4312088"/>
            <a:ext cx="1126595" cy="170011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3" name="Picture 22">
            <a:hlinkClick r:id="rId6"/>
            <a:extLst>
              <a:ext uri="{FF2B5EF4-FFF2-40B4-BE49-F238E27FC236}">
                <a16:creationId xmlns:a16="http://schemas.microsoft.com/office/drawing/2014/main" id="{55E741DA-C839-C34A-9BDC-89B54B1745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" y="1317055"/>
            <a:ext cx="730187" cy="715817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Anterior Nares </a:t>
            </a:r>
            <a:r>
              <a:rPr lang="en-US" dirty="0"/>
              <a:t>Sample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7058267" cy="3072380"/>
          </a:xfrm>
        </p:spPr>
        <p:txBody>
          <a:bodyPr>
            <a:normAutofit fontScale="85000" lnSpcReduction="20000"/>
          </a:bodyPr>
          <a:lstStyle/>
          <a:p>
            <a:pPr marL="666900" lvl="1" indent="-342900">
              <a:buFont typeface="+mj-lt"/>
              <a:buAutoNum type="arabicPeriod" startAt="9"/>
            </a:pPr>
            <a:r>
              <a:rPr lang="en-PH" altLang="en-US" dirty="0"/>
              <a:t>Swab the patient’s anterior nares (nasal swab)</a:t>
            </a:r>
          </a:p>
          <a:p>
            <a:pPr marL="936900" lvl="2" indent="-342900"/>
            <a:r>
              <a:rPr lang="en-PH" altLang="en-US" dirty="0"/>
              <a:t>While gently rotating the swab, gently insert swab less than one inch into the first nostril </a:t>
            </a:r>
          </a:p>
          <a:p>
            <a:pPr marL="1278900" lvl="3" indent="-342900"/>
            <a:r>
              <a:rPr lang="en-PH" altLang="en-US" dirty="0"/>
              <a:t>How Far: Until resistance is met at </a:t>
            </a:r>
            <a:r>
              <a:rPr lang="en-PH" altLang="en-US" dirty="0" err="1"/>
              <a:t>turbinates</a:t>
            </a:r>
            <a:r>
              <a:rPr lang="en-PH" altLang="en-US" dirty="0"/>
              <a:t> (a small structure inside the nose) </a:t>
            </a:r>
          </a:p>
          <a:p>
            <a:pPr marL="936900" lvl="2" indent="-342900"/>
            <a:r>
              <a:rPr lang="en-PH" altLang="en-US" dirty="0"/>
              <a:t>Rotate the swab several times against the nasal wall </a:t>
            </a:r>
          </a:p>
          <a:p>
            <a:pPr marL="936900" lvl="2" indent="-342900"/>
            <a:r>
              <a:rPr lang="en-PH" altLang="en-US" dirty="0"/>
              <a:t>Leave in place for three (3) seconds</a:t>
            </a:r>
          </a:p>
          <a:p>
            <a:pPr marL="936900" lvl="2" indent="-342900"/>
            <a:r>
              <a:rPr lang="en-PH" altLang="en-US" dirty="0"/>
              <a:t>Withdraw slowly with a rotating motion </a:t>
            </a:r>
          </a:p>
          <a:p>
            <a:pPr marL="936900" lvl="2" indent="-342900"/>
            <a:r>
              <a:rPr lang="en-PH" altLang="en-US" dirty="0"/>
              <a:t>Repeat in the other nostril </a:t>
            </a:r>
            <a:r>
              <a:rPr lang="en-PH" altLang="en-US" b="1" dirty="0"/>
              <a:t>with the same swab</a:t>
            </a:r>
            <a:r>
              <a:rPr lang="en-PH" altLang="en-US" dirty="0"/>
              <a:t> – test requires </a:t>
            </a:r>
            <a:r>
              <a:rPr lang="en-PH" altLang="en-US" b="1" dirty="0"/>
              <a:t>both</a:t>
            </a:r>
            <a:r>
              <a:rPr lang="en-PH" altLang="en-US" dirty="0"/>
              <a:t> nostrils</a:t>
            </a:r>
            <a:endParaRPr lang="en-PH" altLang="en-US" b="1" dirty="0"/>
          </a:p>
          <a:p>
            <a:pPr marL="936900" lvl="2" indent="-342900"/>
            <a:r>
              <a:rPr lang="en-PH" altLang="en-US" dirty="0"/>
              <a:t>To avoid sample contamination, do not touch the swab tip to anything other than the inside of the nostril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6330" y="6306923"/>
            <a:ext cx="770468" cy="365125"/>
          </a:xfrm>
        </p:spPr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DEC9DF-46A1-0B42-9C76-41879866324B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6407F1-298B-4748-8E49-5284B5D6F941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A65C0-8A2A-754B-A0E9-BFDED3D1DA15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17DF26-9AD1-E742-91A8-DBD60895EBF8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58DF91-162E-8C41-9BBD-74E5C9F1729F}"/>
              </a:ext>
            </a:extLst>
          </p:cNvPr>
          <p:cNvSpPr/>
          <p:nvPr/>
        </p:nvSpPr>
        <p:spPr>
          <a:xfrm>
            <a:off x="180167" y="5956350"/>
            <a:ext cx="5785203" cy="338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HCW should always practice standard and transmission-based precautions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DD3B7D-3A24-E744-86E8-157799405781}"/>
              </a:ext>
            </a:extLst>
          </p:cNvPr>
          <p:cNvSpPr/>
          <p:nvPr/>
        </p:nvSpPr>
        <p:spPr>
          <a:xfrm>
            <a:off x="7287954" y="2465662"/>
            <a:ext cx="1692794" cy="1648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For NS self- collection, provide clear instruction to patient and careful oversight during procedure. Label as self-collected.</a:t>
            </a:r>
          </a:p>
        </p:txBody>
      </p:sp>
      <p:pic>
        <p:nvPicPr>
          <p:cNvPr id="22" name="Picture 36" descr="MCj02390130000[1]">
            <a:extLst>
              <a:ext uri="{FF2B5EF4-FFF2-40B4-BE49-F238E27FC236}">
                <a16:creationId xmlns:a16="http://schemas.microsoft.com/office/drawing/2014/main" id="{3258CA0A-E683-5D42-81E4-233A801D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2" y="5763322"/>
            <a:ext cx="372974" cy="3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094AEBC-1F5F-2147-8AD1-DA3FAD28F35B}"/>
              </a:ext>
            </a:extLst>
          </p:cNvPr>
          <p:cNvSpPr txBox="1">
            <a:spLocks/>
          </p:cNvSpPr>
          <p:nvPr/>
        </p:nvSpPr>
        <p:spPr>
          <a:xfrm>
            <a:off x="448091" y="4655519"/>
            <a:ext cx="3957227" cy="908962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900" lvl="2" indent="-342900"/>
            <a:r>
              <a:rPr lang="en-PH" altLang="en-US" dirty="0"/>
              <a:t>Note: Use swabs provided in test kit or separately provided by lab specifically for COVID-19 antigen testing (do not use cotton swabs)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2CC92C8-A362-8B44-BB68-10D4F22246B5}"/>
              </a:ext>
            </a:extLst>
          </p:cNvPr>
          <p:cNvSpPr/>
          <p:nvPr/>
        </p:nvSpPr>
        <p:spPr>
          <a:xfrm>
            <a:off x="7249227" y="4884775"/>
            <a:ext cx="520128" cy="557939"/>
          </a:xfrm>
          <a:prstGeom prst="ellipse">
            <a:avLst/>
          </a:prstGeom>
          <a:solidFill>
            <a:srgbClr val="FFC000">
              <a:alpha val="37000"/>
            </a:srgb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6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D208967-0DBA-B44B-BFFA-45E56B07F3C6}"/>
              </a:ext>
            </a:extLst>
          </p:cNvPr>
          <p:cNvGrpSpPr/>
          <p:nvPr/>
        </p:nvGrpSpPr>
        <p:grpSpPr>
          <a:xfrm>
            <a:off x="4604855" y="3604553"/>
            <a:ext cx="1754851" cy="2475599"/>
            <a:chOff x="3933864" y="3242991"/>
            <a:chExt cx="1601151" cy="225877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79A8DB7-D154-624C-82F8-F1581EF2D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7" t="35559" r="61017" b="33797"/>
            <a:stretch/>
          </p:blipFill>
          <p:spPr>
            <a:xfrm>
              <a:off x="3933864" y="3290161"/>
              <a:ext cx="1601151" cy="221160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415B82-F80C-7D49-81D1-EB103A83D0D0}"/>
                </a:ext>
              </a:extLst>
            </p:cNvPr>
            <p:cNvSpPr/>
            <p:nvPr/>
          </p:nvSpPr>
          <p:spPr>
            <a:xfrm>
              <a:off x="4141834" y="3242991"/>
              <a:ext cx="557689" cy="346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A3083C3-9E68-D846-8667-992E88C05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734" r="39759" b="25932"/>
          <a:stretch/>
        </p:blipFill>
        <p:spPr>
          <a:xfrm>
            <a:off x="2216456" y="3803722"/>
            <a:ext cx="860183" cy="21969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Sample Collection (Cont.)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DEC9DF-46A1-0B42-9C76-41879866324B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6407F1-298B-4748-8E49-5284B5D6F941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A65C0-8A2A-754B-A0E9-BFDED3D1DA15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17DF26-9AD1-E742-91A8-DBD60895EBF8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58DF91-162E-8C41-9BBD-74E5C9F1729F}"/>
              </a:ext>
            </a:extLst>
          </p:cNvPr>
          <p:cNvSpPr/>
          <p:nvPr/>
        </p:nvSpPr>
        <p:spPr>
          <a:xfrm>
            <a:off x="180167" y="5956350"/>
            <a:ext cx="5785203" cy="338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HCW should always practice standard and transmission-based precautions</a:t>
            </a:r>
          </a:p>
        </p:txBody>
      </p:sp>
      <p:pic>
        <p:nvPicPr>
          <p:cNvPr id="19" name="Picture 36" descr="MCj02390130000[1]">
            <a:extLst>
              <a:ext uri="{FF2B5EF4-FFF2-40B4-BE49-F238E27FC236}">
                <a16:creationId xmlns:a16="http://schemas.microsoft.com/office/drawing/2014/main" id="{C919A99A-E8F1-924E-8AFC-AEE639785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2" y="5763322"/>
            <a:ext cx="372974" cy="3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D8ADFE-620D-8D49-AA1C-DED07BBF18A2}"/>
              </a:ext>
            </a:extLst>
          </p:cNvPr>
          <p:cNvSpPr txBox="1">
            <a:spLocks/>
          </p:cNvSpPr>
          <p:nvPr/>
        </p:nvSpPr>
        <p:spPr>
          <a:xfrm>
            <a:off x="189279" y="1582846"/>
            <a:ext cx="8081955" cy="4711592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During sample collection, a healthcare worker should:</a:t>
            </a:r>
          </a:p>
          <a:p>
            <a:pPr marL="666900" lvl="1" indent="-342900">
              <a:buFont typeface="+mj-lt"/>
              <a:buAutoNum type="arabicPeriod" startAt="10"/>
            </a:pPr>
            <a:r>
              <a:rPr lang="en-US" sz="1800" dirty="0"/>
              <a:t>Process the sample in the appropriate solution</a:t>
            </a:r>
          </a:p>
          <a:p>
            <a:pPr marL="936900" lvl="2" indent="-342900"/>
            <a:r>
              <a:rPr lang="en-US" sz="1800" dirty="0"/>
              <a:t>Sample processing = mixing the sample with the appropriate solution before using it in the test kit / device</a:t>
            </a:r>
          </a:p>
          <a:p>
            <a:pPr marL="936900" lvl="2" indent="-342900"/>
            <a:r>
              <a:rPr lang="en-US" sz="1800" dirty="0"/>
              <a:t>Sample processing should be done in accordance with test-specific IFUs</a:t>
            </a:r>
          </a:p>
          <a:p>
            <a:pPr marL="936900" lvl="2" indent="-342900"/>
            <a:r>
              <a:rPr lang="en-US" sz="1800" dirty="0"/>
              <a:t>Note: Sample processing and testing should be done as soon as possible after collection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4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04800"/>
            <a:ext cx="8610600" cy="838200"/>
          </a:xfrm>
        </p:spPr>
        <p:txBody>
          <a:bodyPr/>
          <a:lstStyle/>
          <a:p>
            <a:r>
              <a:rPr lang="en-US" dirty="0"/>
              <a:t>Activity B: Sample Collection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28206"/>
            <a:ext cx="8953500" cy="5124994"/>
          </a:xfrm>
        </p:spPr>
        <p:txBody>
          <a:bodyPr/>
          <a:lstStyle/>
          <a:p>
            <a:r>
              <a:rPr lang="en-US" sz="2600" dirty="0"/>
              <a:t>Purpose: Practice appropriate sample collection procedures</a:t>
            </a:r>
          </a:p>
          <a:p>
            <a:r>
              <a:rPr lang="en-US" sz="2600" dirty="0"/>
              <a:t>Instructions: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Divide into pairs (practicing COVID-19 safety precautions)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One person will pretend to be the patient and consent to being tested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Other partner will:</a:t>
            </a:r>
            <a:endParaRPr lang="en-US" sz="1600" b="1" dirty="0"/>
          </a:p>
          <a:p>
            <a:pPr marL="936900" lvl="2" indent="-342900"/>
            <a:r>
              <a:rPr lang="en-US" sz="1600" b="1" dirty="0"/>
              <a:t>Put on PPE </a:t>
            </a:r>
            <a:r>
              <a:rPr lang="en-US" sz="1600" dirty="0"/>
              <a:t>and observe transmission-based precaution</a:t>
            </a:r>
          </a:p>
          <a:p>
            <a:pPr marL="936900" lvl="2" indent="-342900"/>
            <a:r>
              <a:rPr lang="en-US" sz="1600" dirty="0"/>
              <a:t>With supervision, </a:t>
            </a:r>
            <a:r>
              <a:rPr lang="en-US" sz="1600" b="1" dirty="0"/>
              <a:t>perform</a:t>
            </a:r>
            <a:r>
              <a:rPr lang="en-US" sz="1600" dirty="0"/>
              <a:t> </a:t>
            </a:r>
            <a:r>
              <a:rPr lang="en-US" sz="1600" b="1" dirty="0"/>
              <a:t>sample collection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Switch roles and repeat</a:t>
            </a:r>
          </a:p>
          <a:p>
            <a:pPr marL="3240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Activity Time: 20 min (10 min each)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4139168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Sample Collection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7439831" cy="47115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After collecting samples, a healthcare worker should:</a:t>
            </a:r>
          </a:p>
          <a:p>
            <a:pPr marL="666900" lvl="1" indent="-342900">
              <a:buFont typeface="+mj-lt"/>
              <a:buAutoNum type="arabicPeriod" startAt="11"/>
            </a:pPr>
            <a:r>
              <a:rPr lang="en-US" dirty="0"/>
              <a:t>Test the sample as soon as possible after collection </a:t>
            </a:r>
          </a:p>
          <a:p>
            <a:pPr lvl="1"/>
            <a:r>
              <a:rPr lang="en-US" dirty="0"/>
              <a:t>If not possible to test the sample immediately, follow  test specific IFU recommendations for storage</a:t>
            </a:r>
          </a:p>
          <a:p>
            <a:pPr marL="936900" lvl="2" indent="-342900"/>
            <a:r>
              <a:rPr lang="en-US" b="1" dirty="0"/>
              <a:t>Nasopharyngeal</a:t>
            </a:r>
            <a:r>
              <a:rPr lang="en-US" dirty="0"/>
              <a:t> samples may be </a:t>
            </a:r>
            <a:r>
              <a:rPr lang="en-US" b="1" dirty="0"/>
              <a:t>stored and tested </a:t>
            </a:r>
            <a:r>
              <a:rPr lang="en-US" dirty="0"/>
              <a:t>at room temperature </a:t>
            </a:r>
            <a:r>
              <a:rPr lang="en-US" b="1" dirty="0"/>
              <a:t>for 1-2 hours</a:t>
            </a:r>
          </a:p>
          <a:p>
            <a:pPr marL="936900" lvl="2" indent="-342900"/>
            <a:r>
              <a:rPr lang="en-US" dirty="0"/>
              <a:t>The extracted </a:t>
            </a:r>
            <a:r>
              <a:rPr lang="en-US" b="1" dirty="0"/>
              <a:t>nasal swab sample </a:t>
            </a:r>
            <a:r>
              <a:rPr lang="en-US" dirty="0"/>
              <a:t>must be used </a:t>
            </a:r>
            <a:r>
              <a:rPr lang="en-US" b="1" dirty="0"/>
              <a:t>within 5 hours </a:t>
            </a:r>
            <a:r>
              <a:rPr lang="en-US" dirty="0"/>
              <a:t>when stored at room temperature </a:t>
            </a:r>
          </a:p>
          <a:p>
            <a:pPr marL="1278900" lvl="3" indent="-342900"/>
            <a:r>
              <a:rPr lang="en-US" dirty="0"/>
              <a:t>Extracted nasal samples may be frozen at -80°C and tested up to 5 days after freezing</a:t>
            </a:r>
          </a:p>
          <a:p>
            <a:pPr marL="936000" lvl="3" indent="0">
              <a:buNone/>
            </a:pPr>
            <a:endParaRPr lang="en-US" dirty="0"/>
          </a:p>
          <a:p>
            <a:pPr marL="666900" lvl="1" indent="-342900"/>
            <a:r>
              <a:rPr lang="en-US" dirty="0"/>
              <a:t>Note: Samples and extraction buffer must be at room temperature before testing</a:t>
            </a:r>
          </a:p>
          <a:p>
            <a:pPr marL="666900" lvl="1" indent="-342900"/>
            <a:r>
              <a:rPr lang="en-PH" dirty="0"/>
              <a:t>According to your country algorithm, if a second sample is to be collected for NAAT molecular testing, ensure appropriate materials and reagents (e.g. viral transport medium) are available at the workstation</a:t>
            </a:r>
            <a:endParaRPr lang="en-US" b="1" dirty="0"/>
          </a:p>
          <a:p>
            <a:pPr marL="936000" lvl="3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DEC9DF-46A1-0B42-9C76-41879866324B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6407F1-298B-4748-8E49-5284B5D6F941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A65C0-8A2A-754B-A0E9-BFDED3D1DA15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17DF26-9AD1-E742-91A8-DBD60895EBF8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58DF91-162E-8C41-9BBD-74E5C9F1729F}"/>
              </a:ext>
            </a:extLst>
          </p:cNvPr>
          <p:cNvSpPr/>
          <p:nvPr/>
        </p:nvSpPr>
        <p:spPr>
          <a:xfrm>
            <a:off x="767997" y="6382801"/>
            <a:ext cx="5785203" cy="338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HCW should always practice standard and transmission-based precautions</a:t>
            </a:r>
          </a:p>
        </p:txBody>
      </p:sp>
      <p:pic>
        <p:nvPicPr>
          <p:cNvPr id="13" name="Picture 36" descr="MCj02390130000[1]">
            <a:extLst>
              <a:ext uri="{FF2B5EF4-FFF2-40B4-BE49-F238E27FC236}">
                <a16:creationId xmlns:a16="http://schemas.microsoft.com/office/drawing/2014/main" id="{45DA3CE6-A65A-1147-A4C6-2694E6475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0" y="6327142"/>
            <a:ext cx="372974" cy="3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61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29" y="178838"/>
            <a:ext cx="8610600" cy="838200"/>
          </a:xfrm>
        </p:spPr>
        <p:txBody>
          <a:bodyPr/>
          <a:lstStyle/>
          <a:p>
            <a:r>
              <a:rPr lang="en-US" dirty="0"/>
              <a:t>After Sample Collection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7439831" cy="51383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After collecting samples, a healthcare worker should:</a:t>
            </a:r>
          </a:p>
          <a:p>
            <a:pPr marL="666900" lvl="1" indent="-342900">
              <a:buFont typeface="+mj-lt"/>
              <a:buAutoNum type="arabicPeriod" startAt="12"/>
            </a:pPr>
            <a:r>
              <a:rPr lang="en-US" dirty="0"/>
              <a:t>Properly remove PPE, and do hand hygiene</a:t>
            </a:r>
          </a:p>
          <a:p>
            <a:pPr marL="666900" lvl="1" indent="-342900">
              <a:buFont typeface="+mj-lt"/>
              <a:buAutoNum type="arabicPeriod" startAt="12"/>
            </a:pPr>
            <a:endParaRPr lang="en-US" dirty="0"/>
          </a:p>
          <a:p>
            <a:pPr marL="666900" lvl="1" indent="-342900">
              <a:buFont typeface="+mj-lt"/>
              <a:buAutoNum type="arabicPeriod" startAt="12"/>
            </a:pPr>
            <a:endParaRPr lang="en-US" dirty="0"/>
          </a:p>
          <a:p>
            <a:pPr marL="666900" lvl="1" indent="-342900">
              <a:buFont typeface="+mj-lt"/>
              <a:buAutoNum type="arabicPeriod" startAt="12"/>
            </a:pPr>
            <a:endParaRPr lang="en-US" dirty="0"/>
          </a:p>
          <a:p>
            <a:pPr marL="666900" lvl="1" indent="-342900">
              <a:buFont typeface="+mj-lt"/>
              <a:buAutoNum type="arabicPeriod" startAt="12"/>
            </a:pPr>
            <a:r>
              <a:rPr lang="en-US" dirty="0"/>
              <a:t>Discard all use materials (gloves, face mask, and all contaminated materials) to biohazard bin</a:t>
            </a:r>
          </a:p>
          <a:p>
            <a:pPr marL="936900" lvl="2" indent="-342900"/>
            <a:r>
              <a:rPr lang="en-US" dirty="0"/>
              <a:t>Repeat hand hygiene if contaminated</a:t>
            </a:r>
          </a:p>
          <a:p>
            <a:pPr marL="936900" lvl="2" indent="-342900"/>
            <a:endParaRPr lang="en-US" dirty="0"/>
          </a:p>
          <a:p>
            <a:pPr marL="936900" lvl="2" indent="-342900"/>
            <a:endParaRPr lang="en-US" dirty="0"/>
          </a:p>
          <a:p>
            <a:pPr marL="666900" lvl="1" indent="-342900">
              <a:buFont typeface="+mj-lt"/>
              <a:buAutoNum type="arabicPeriod" startAt="12"/>
            </a:pPr>
            <a:r>
              <a:rPr lang="en-US" dirty="0"/>
              <a:t>Clean and disinfect the procedure room surfaces (using appropriate disinfectants and recommended contact times)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DEC9DF-46A1-0B42-9C76-41879866324B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6407F1-298B-4748-8E49-5284B5D6F941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A65C0-8A2A-754B-A0E9-BFDED3D1DA15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17DF26-9AD1-E742-91A8-DBD60895EBF8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58DF91-162E-8C41-9BBD-74E5C9F1729F}"/>
              </a:ext>
            </a:extLst>
          </p:cNvPr>
          <p:cNvSpPr/>
          <p:nvPr/>
        </p:nvSpPr>
        <p:spPr>
          <a:xfrm>
            <a:off x="180167" y="5956350"/>
            <a:ext cx="5785203" cy="338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HCW should always practice standard and transmission-based precautions</a:t>
            </a:r>
          </a:p>
        </p:txBody>
      </p:sp>
      <p:pic>
        <p:nvPicPr>
          <p:cNvPr id="13" name="Picture 36" descr="MCj02390130000[1]">
            <a:extLst>
              <a:ext uri="{FF2B5EF4-FFF2-40B4-BE49-F238E27FC236}">
                <a16:creationId xmlns:a16="http://schemas.microsoft.com/office/drawing/2014/main" id="{97F40FA4-9C5B-B240-A7F4-3C3B9611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2" y="5763322"/>
            <a:ext cx="372974" cy="3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AB9E1615-DF22-AC46-A2A6-4C7A1AD55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/>
          <a:stretch/>
        </p:blipFill>
        <p:spPr bwMode="auto">
          <a:xfrm>
            <a:off x="4727376" y="2714226"/>
            <a:ext cx="1048012" cy="104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B624E8DC-C705-524F-9680-ACD2C4D9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25" y="2714227"/>
            <a:ext cx="1040082" cy="104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3E30FAFC-41B1-CD47-B3BE-D9B2A3626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11192"/>
          <a:stretch>
            <a:fillRect/>
          </a:stretch>
        </p:blipFill>
        <p:spPr bwMode="auto">
          <a:xfrm>
            <a:off x="7050667" y="4331679"/>
            <a:ext cx="1850548" cy="187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165779-23EA-BD4B-8823-30C3E4AC0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61" y="2787163"/>
            <a:ext cx="2030415" cy="9671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58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29" y="343010"/>
            <a:ext cx="8610600" cy="838200"/>
          </a:xfrm>
        </p:spPr>
        <p:txBody>
          <a:bodyPr/>
          <a:lstStyle/>
          <a:p>
            <a:r>
              <a:rPr lang="en-US" dirty="0" err="1"/>
              <a:t>OFF-Site</a:t>
            </a:r>
            <a:r>
              <a:rPr lang="en-US" dirty="0"/>
              <a:t> Contingency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8353009" cy="47115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lab-testing is not available on-site, a healthcare worker should:</a:t>
            </a:r>
          </a:p>
          <a:p>
            <a:pPr lvl="1"/>
            <a:r>
              <a:rPr lang="en-US" dirty="0"/>
              <a:t>Pack for transport immediately after collection</a:t>
            </a:r>
          </a:p>
          <a:p>
            <a:pPr marL="936900" lvl="2" indent="-342900"/>
            <a:r>
              <a:rPr lang="en-US" dirty="0"/>
              <a:t>Package samples individually in a plastic zipper bag following the:</a:t>
            </a:r>
          </a:p>
          <a:p>
            <a:pPr marL="1278900" lvl="3" indent="-342900"/>
            <a:r>
              <a:rPr lang="en-US" dirty="0"/>
              <a:t>Triple Packaging System (see next slide)</a:t>
            </a:r>
          </a:p>
          <a:p>
            <a:pPr marL="936900" lvl="2" indent="-342900"/>
            <a:r>
              <a:rPr lang="en-US" dirty="0"/>
              <a:t>Place samples inside the cooler-box </a:t>
            </a:r>
          </a:p>
          <a:p>
            <a:pPr marL="1278900" lvl="3" indent="-342900"/>
            <a:r>
              <a:rPr lang="en-US" dirty="0"/>
              <a:t>In the upright position </a:t>
            </a:r>
          </a:p>
          <a:p>
            <a:pPr marL="1278900" lvl="3" indent="-342900"/>
            <a:r>
              <a:rPr lang="en-US" dirty="0"/>
              <a:t>On tube rack</a:t>
            </a:r>
          </a:p>
          <a:p>
            <a:pPr marL="1278900" lvl="3" indent="-342900"/>
            <a:r>
              <a:rPr lang="en-US" dirty="0"/>
              <a:t>Well secured </a:t>
            </a:r>
          </a:p>
          <a:p>
            <a:pPr marL="936900" lvl="2" indent="-342900"/>
            <a:r>
              <a:rPr lang="en-US" dirty="0"/>
              <a:t>Keep the cooler-box lid closed</a:t>
            </a:r>
          </a:p>
          <a:p>
            <a:pPr lvl="1"/>
            <a:r>
              <a:rPr lang="en-US" dirty="0"/>
              <a:t>Transport at room temperature immediately after packing</a:t>
            </a:r>
          </a:p>
          <a:p>
            <a:pPr marL="936900" lvl="2" indent="-342900"/>
            <a:r>
              <a:rPr lang="en-US" dirty="0"/>
              <a:t>Transport within the time recommended by manufacturer </a:t>
            </a:r>
          </a:p>
          <a:p>
            <a:pPr marL="936900" lvl="2" indent="-342900"/>
            <a:r>
              <a:rPr lang="en-US" dirty="0"/>
              <a:t>Alert the designated testing site before sending the sample(s)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58DF91-162E-8C41-9BBD-74E5C9F1729F}"/>
              </a:ext>
            </a:extLst>
          </p:cNvPr>
          <p:cNvSpPr/>
          <p:nvPr/>
        </p:nvSpPr>
        <p:spPr>
          <a:xfrm>
            <a:off x="180167" y="5956350"/>
            <a:ext cx="5785203" cy="338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HCW should always practice standard and transmission-based precautions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4EEBD9-D200-1143-A298-796F1B965273}"/>
              </a:ext>
            </a:extLst>
          </p:cNvPr>
          <p:cNvSpPr/>
          <p:nvPr/>
        </p:nvSpPr>
        <p:spPr>
          <a:xfrm>
            <a:off x="733100" y="2364509"/>
            <a:ext cx="7772658" cy="437052"/>
          </a:xfrm>
          <a:prstGeom prst="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6" descr="MCj02390130000[1]">
            <a:extLst>
              <a:ext uri="{FF2B5EF4-FFF2-40B4-BE49-F238E27FC236}">
                <a16:creationId xmlns:a16="http://schemas.microsoft.com/office/drawing/2014/main" id="{378E49F2-AB37-B34C-B6B2-9F4E4059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2" y="5763322"/>
            <a:ext cx="372974" cy="3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F7699FF3-3FCB-EC48-B1DF-3E682EE1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99" y="2734508"/>
            <a:ext cx="4353530" cy="280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29" y="349668"/>
            <a:ext cx="8610600" cy="838200"/>
          </a:xfrm>
        </p:spPr>
        <p:txBody>
          <a:bodyPr/>
          <a:lstStyle/>
          <a:p>
            <a:r>
              <a:rPr lang="en-US" dirty="0"/>
              <a:t>Triple Packaging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42" y="1430744"/>
            <a:ext cx="7363815" cy="47115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Triple packaging for </a:t>
            </a:r>
            <a:r>
              <a:rPr lang="en-GB" dirty="0"/>
              <a:t>category B biological substances (COVID-19 samples)</a:t>
            </a:r>
            <a:endParaRPr lang="en-US" dirty="0"/>
          </a:p>
          <a:p>
            <a:pPr lvl="1"/>
            <a:r>
              <a:rPr lang="en-US" dirty="0"/>
              <a:t>Protects the sample from breaking or leaking in transit</a:t>
            </a:r>
          </a:p>
          <a:p>
            <a:pPr lvl="1"/>
            <a:r>
              <a:rPr lang="en-US" dirty="0"/>
              <a:t>Prevents contamination of the courier and environment if breakage/leakage occurs</a:t>
            </a:r>
          </a:p>
          <a:p>
            <a:r>
              <a:rPr lang="en-US" dirty="0"/>
              <a:t>Made of 3 layers: </a:t>
            </a:r>
          </a:p>
          <a:p>
            <a:pPr lvl="1"/>
            <a:r>
              <a:rPr lang="en-US" dirty="0"/>
              <a:t>Primary receptacle</a:t>
            </a:r>
          </a:p>
          <a:p>
            <a:pPr lvl="2"/>
            <a:r>
              <a:rPr lang="en-US" dirty="0"/>
              <a:t>Placed in the secondary packaging </a:t>
            </a:r>
          </a:p>
          <a:p>
            <a:pPr lvl="2"/>
            <a:r>
              <a:rPr lang="en-US" dirty="0"/>
              <a:t>Includes additional absorbent material</a:t>
            </a:r>
          </a:p>
          <a:p>
            <a:pPr lvl="1"/>
            <a:r>
              <a:rPr lang="en-US" dirty="0"/>
              <a:t>Secondary</a:t>
            </a:r>
          </a:p>
          <a:p>
            <a:pPr lvl="2"/>
            <a:r>
              <a:rPr lang="en-US" dirty="0"/>
              <a:t>Watertight and made from an cooler box with lid</a:t>
            </a:r>
          </a:p>
          <a:p>
            <a:pPr lvl="1"/>
            <a:r>
              <a:rPr lang="en-US" dirty="0"/>
              <a:t>Outer packaging</a:t>
            </a:r>
          </a:p>
          <a:p>
            <a:pPr lvl="2"/>
            <a:r>
              <a:rPr lang="en-US" dirty="0"/>
              <a:t>Dry box to protect the secondary packaging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70C23F-CB89-6940-8A14-40A5C1AADC1D}"/>
              </a:ext>
            </a:extLst>
          </p:cNvPr>
          <p:cNvSpPr txBox="1"/>
          <p:nvPr/>
        </p:nvSpPr>
        <p:spPr>
          <a:xfrm>
            <a:off x="0" y="6513599"/>
            <a:ext cx="91440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800" kern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you ship samples to WHO reference laboratories or collaborating </a:t>
            </a:r>
            <a:r>
              <a:rPr lang="en-US" sz="8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centres</a:t>
            </a:r>
            <a:r>
              <a:rPr lang="en-US" sz="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 the country or ship samples by air, you must ensure compliance with all international standards (IATA) for Biological Substances (Category B)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0B59F9-3120-0F42-AFE6-E63E0DCFBAD2}"/>
              </a:ext>
            </a:extLst>
          </p:cNvPr>
          <p:cNvSpPr/>
          <p:nvPr/>
        </p:nvSpPr>
        <p:spPr>
          <a:xfrm>
            <a:off x="457200" y="6247547"/>
            <a:ext cx="8663661" cy="544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no commercial packages available, improvise with common items found at facility that adhere to triple packaging principles</a:t>
            </a:r>
          </a:p>
        </p:txBody>
      </p:sp>
      <p:pic>
        <p:nvPicPr>
          <p:cNvPr id="16" name="Picture 36" descr="MCj02390130000[1]">
            <a:extLst>
              <a:ext uri="{FF2B5EF4-FFF2-40B4-BE49-F238E27FC236}">
                <a16:creationId xmlns:a16="http://schemas.microsoft.com/office/drawing/2014/main" id="{80217CC7-4AD4-8C4C-B3D8-6FE3EA684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4" y="6367154"/>
            <a:ext cx="372974" cy="3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94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83139"/>
            <a:ext cx="4975008" cy="4711592"/>
          </a:xfrm>
        </p:spPr>
        <p:txBody>
          <a:bodyPr>
            <a:normAutofit/>
          </a:bodyPr>
          <a:lstStyle/>
          <a:p>
            <a:r>
              <a:rPr lang="en-US" sz="2500" dirty="0"/>
              <a:t>At the end of this module you will be able to:</a:t>
            </a:r>
          </a:p>
          <a:p>
            <a:pPr lvl="1"/>
            <a:r>
              <a:rPr lang="en-US" dirty="0"/>
              <a:t>Appropriately collect respiratory samples from patients with possible COVID-19</a:t>
            </a:r>
          </a:p>
          <a:p>
            <a:pPr lvl="1"/>
            <a:r>
              <a:rPr lang="en-US" dirty="0"/>
              <a:t>Explain how proper protocols ensure high-quality sample integrity</a:t>
            </a:r>
          </a:p>
          <a:p>
            <a:pPr lvl="1"/>
            <a:r>
              <a:rPr lang="en-US" dirty="0"/>
              <a:t>Refer appropriate samples for PCR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66F4AA-36D6-0148-828F-226A03965384}"/>
              </a:ext>
            </a:extLst>
          </p:cNvPr>
          <p:cNvSpPr/>
          <p:nvPr/>
        </p:nvSpPr>
        <p:spPr>
          <a:xfrm>
            <a:off x="7887922" y="322349"/>
            <a:ext cx="719557" cy="719557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M.05</a:t>
            </a:r>
          </a:p>
        </p:txBody>
      </p:sp>
      <p:pic>
        <p:nvPicPr>
          <p:cNvPr id="8" name="Picture Placeholder 5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FEB30BD1-DFAB-0C4E-AB07-E55CB6A9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56" r="16859"/>
          <a:stretch/>
        </p:blipFill>
        <p:spPr>
          <a:xfrm>
            <a:off x="5529943" y="1495389"/>
            <a:ext cx="3156854" cy="47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17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DFF8-0CBD-AF46-8E72-A750C10F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3386"/>
            <a:ext cx="8610600" cy="838200"/>
          </a:xfrm>
        </p:spPr>
        <p:txBody>
          <a:bodyPr/>
          <a:lstStyle/>
          <a:p>
            <a:r>
              <a:rPr lang="en-UG" dirty="0"/>
              <a:t>Covid-19 Sample Referral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07B5C-E2DC-E24C-A239-AB97DF4D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67542"/>
            <a:ext cx="5722984" cy="513805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cs typeface="Times New Roman" panose="02020603050405020304" pitchFamily="18" charset="0"/>
              </a:rPr>
              <a:t>National Sample Transport/Referral System (Hub system) will used for sample referral</a:t>
            </a:r>
          </a:p>
          <a:p>
            <a:pPr>
              <a:buFont typeface="Wingdings" pitchFamily="2" charset="2"/>
              <a:buChar char="§"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cs typeface="Times New Roman" panose="02020603050405020304" pitchFamily="18" charset="0"/>
              </a:rPr>
              <a:t>The second samples (for PCR) will be transported  to the testing laboratory through the existing hub system this will be either by Motor Bike or UNHLS/MOH Cars</a:t>
            </a:r>
          </a:p>
          <a:p>
            <a:pPr>
              <a:buFont typeface="Wingdings" pitchFamily="2" charset="2"/>
              <a:buChar char="§"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cs typeface="Times New Roman" panose="02020603050405020304" pitchFamily="18" charset="0"/>
              </a:rPr>
              <a:t>Respective districts should work with their “HUB CORDINATORS” to ensure the samples are transported timely to the testing laboratories</a:t>
            </a:r>
          </a:p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607BA-7525-E940-BC5A-EFDB1210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DDEB5389-55CE-B044-9251-49AA9EF2C70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84" y="2430161"/>
            <a:ext cx="3116216" cy="361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752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5EEA-21D3-5B4F-9D6D-DFB7B48C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1610"/>
            <a:ext cx="8610600" cy="838200"/>
          </a:xfrm>
        </p:spPr>
        <p:txBody>
          <a:bodyPr/>
          <a:lstStyle/>
          <a:p>
            <a:r>
              <a:rPr lang="en-UG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51B7-064F-474B-BF9A-EEF7517E3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67542"/>
            <a:ext cx="8686800" cy="513805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G" b="1" dirty="0"/>
              <a:t>Two samples should be collected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G" sz="2400" dirty="0"/>
              <a:t>Sample for Ag testing</a:t>
            </a:r>
          </a:p>
          <a:p>
            <a:pPr marL="1071563" lvl="2" indent="-385763">
              <a:buFont typeface="+mj-lt"/>
              <a:buAutoNum type="arabicPeriod"/>
            </a:pPr>
            <a:r>
              <a:rPr lang="en-UG" sz="2400" dirty="0"/>
              <a:t>For PCR testing (in transport media)</a:t>
            </a:r>
          </a:p>
          <a:p>
            <a:pPr marL="385763" indent="-385763">
              <a:buFont typeface="+mj-lt"/>
              <a:buAutoNum type="arabicPeriod"/>
            </a:pPr>
            <a:endParaRPr lang="en-UG" dirty="0"/>
          </a:p>
          <a:p>
            <a:pPr>
              <a:buFont typeface="Wingdings" pitchFamily="2" charset="2"/>
              <a:buChar char="§"/>
            </a:pPr>
            <a:r>
              <a:rPr lang="en-UG" b="1" dirty="0"/>
              <a:t>Proper documentation must be maintained at the facility</a:t>
            </a:r>
          </a:p>
          <a:p>
            <a:pPr lvl="1"/>
            <a:r>
              <a:rPr lang="en-UG" b="1" i="1" dirty="0"/>
              <a:t>Results of the RDT must be recorded in on the CIF accompaning the sample for RDT</a:t>
            </a:r>
          </a:p>
          <a:p>
            <a:pPr lvl="1"/>
            <a:r>
              <a:rPr lang="en-UG" b="1" i="1" dirty="0"/>
              <a:t>Record of RDT results and PCR in the daily Covid-19 register</a:t>
            </a:r>
          </a:p>
          <a:p>
            <a:pPr lvl="1"/>
            <a:r>
              <a:rPr lang="en-UG" b="1" i="1" dirty="0"/>
              <a:t>Chain of custody forms be completed for sample tracking</a:t>
            </a:r>
          </a:p>
          <a:p>
            <a:pPr marL="0" indent="0">
              <a:buNone/>
            </a:pPr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AB685-1C12-0F4D-89AB-508154FF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64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38F359-1DC1-1B47-B945-BE43E788A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873693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63027"/>
            <a:ext cx="8610600" cy="838200"/>
          </a:xfrm>
        </p:spPr>
        <p:txBody>
          <a:bodyPr/>
          <a:lstStyle/>
          <a:p>
            <a:r>
              <a:rPr lang="en-US" dirty="0"/>
              <a:t>Introduction to Sample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63040"/>
            <a:ext cx="8686800" cy="52425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Collecting good samples  is first step in determining diagnosis and treatment.</a:t>
            </a:r>
          </a:p>
          <a:p>
            <a:pPr lvl="1"/>
            <a:r>
              <a:rPr lang="en-US" dirty="0"/>
              <a:t>Critical for rapid-diagnosis of COVID-19</a:t>
            </a:r>
          </a:p>
          <a:p>
            <a:r>
              <a:rPr lang="en-US" dirty="0"/>
              <a:t>Collecting high-quality samples using proper protocols:</a:t>
            </a:r>
          </a:p>
          <a:p>
            <a:pPr lvl="1"/>
            <a:r>
              <a:rPr lang="en-US" dirty="0"/>
              <a:t>Is critical in the testing and diagnosis of COVID-19</a:t>
            </a:r>
          </a:p>
          <a:p>
            <a:pPr lvl="1"/>
            <a:r>
              <a:rPr lang="en-US" dirty="0"/>
              <a:t>Includes: proper collection and proper sample handling</a:t>
            </a:r>
          </a:p>
          <a:p>
            <a:pPr lvl="1"/>
            <a:r>
              <a:rPr lang="en-US" dirty="0"/>
              <a:t>Increases the likelihood of a usable result (for any diagnostic test)</a:t>
            </a:r>
          </a:p>
          <a:p>
            <a:pPr lvl="1"/>
            <a:r>
              <a:rPr lang="en-US" dirty="0"/>
              <a:t>Reduces likelihood of generating false-negative test results (in turn, protecting communities from potential transmission)</a:t>
            </a:r>
          </a:p>
          <a:p>
            <a:r>
              <a:rPr lang="en-US" dirty="0"/>
              <a:t>Responsible cadre: trained clinician or nurses, lab techs, and other frontline healthcare workers properly trained to safely collect, handle, and transport patient samples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256158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4923"/>
            <a:ext cx="8610600" cy="838200"/>
          </a:xfrm>
        </p:spPr>
        <p:txBody>
          <a:bodyPr/>
          <a:lstStyle/>
          <a:p>
            <a:r>
              <a:rPr lang="en-US" dirty="0"/>
              <a:t>General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9166"/>
            <a:ext cx="8686800" cy="5216434"/>
          </a:xfrm>
        </p:spPr>
        <p:txBody>
          <a:bodyPr/>
          <a:lstStyle/>
          <a:p>
            <a:r>
              <a:rPr lang="en-US" dirty="0"/>
              <a:t>Read, understand, and adhere strictly to all applicable biosafety measures for collecting, handling, and managing samples for COVID-19 testing</a:t>
            </a:r>
          </a:p>
          <a:p>
            <a:pPr lvl="1"/>
            <a:r>
              <a:rPr lang="en-US" dirty="0"/>
              <a:t>Using established sample collection procedures helps yield </a:t>
            </a:r>
            <a:r>
              <a:rPr lang="en-US" b="1" dirty="0"/>
              <a:t>high quality </a:t>
            </a:r>
            <a:r>
              <a:rPr lang="en-US" dirty="0"/>
              <a:t>samples</a:t>
            </a:r>
          </a:p>
          <a:p>
            <a:r>
              <a:rPr lang="en-US" dirty="0"/>
              <a:t>Timing: </a:t>
            </a:r>
          </a:p>
          <a:p>
            <a:pPr lvl="1"/>
            <a:r>
              <a:rPr lang="en-US" b="1" dirty="0"/>
              <a:t>Collect</a:t>
            </a:r>
            <a:r>
              <a:rPr lang="en-US" dirty="0"/>
              <a:t> the sample as soon as possible, regardless symptom onset timing</a:t>
            </a:r>
          </a:p>
          <a:p>
            <a:pPr lvl="1"/>
            <a:r>
              <a:rPr lang="en-US" b="1" dirty="0"/>
              <a:t>Test</a:t>
            </a:r>
            <a:r>
              <a:rPr lang="en-US" dirty="0"/>
              <a:t> the sample as soon as possible after collection</a:t>
            </a:r>
          </a:p>
          <a:p>
            <a:r>
              <a:rPr lang="en-US" dirty="0"/>
              <a:t>Correct sample collection technique is critical; otherwise, a HCW might cause injury to patient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CDA321-D8C1-461F-B2E3-C4CCA8BC9667}"/>
              </a:ext>
            </a:extLst>
          </p:cNvPr>
          <p:cNvSpPr/>
          <p:nvPr/>
        </p:nvSpPr>
        <p:spPr>
          <a:xfrm>
            <a:off x="767997" y="6390237"/>
            <a:ext cx="5785203" cy="338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HCW should always practice standard and transmission-based precautions</a:t>
            </a:r>
          </a:p>
        </p:txBody>
      </p:sp>
      <p:pic>
        <p:nvPicPr>
          <p:cNvPr id="9" name="Picture 36" descr="MCj02390130000[1]">
            <a:extLst>
              <a:ext uri="{FF2B5EF4-FFF2-40B4-BE49-F238E27FC236}">
                <a16:creationId xmlns:a16="http://schemas.microsoft.com/office/drawing/2014/main" id="{20496B54-1731-4F65-9A99-B6A209896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2" y="6360882"/>
            <a:ext cx="372974" cy="3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25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4F75-2460-6F40-A77B-8C25235C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05865"/>
            <a:ext cx="8610600" cy="838200"/>
          </a:xfrm>
        </p:spPr>
        <p:txBody>
          <a:bodyPr/>
          <a:lstStyle/>
          <a:p>
            <a:r>
              <a:rPr lang="en-US" dirty="0"/>
              <a:t>Types of Sample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C2415-995D-BA40-9337-753E7F3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54314"/>
            <a:ext cx="8686800" cy="52512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Nasopharyngeal sample</a:t>
            </a:r>
          </a:p>
          <a:p>
            <a:r>
              <a:rPr lang="en-US" dirty="0"/>
              <a:t>Nasal swab (both nares)</a:t>
            </a:r>
          </a:p>
          <a:p>
            <a:pPr lvl="1"/>
            <a:r>
              <a:rPr lang="en-US" dirty="0"/>
              <a:t>While Nasopharyngeal Swabs are preferred for antigen RDTs, Nasal Swabs are under consideration</a:t>
            </a:r>
          </a:p>
          <a:p>
            <a:pPr lvl="1"/>
            <a:r>
              <a:rPr lang="en-US" dirty="0"/>
              <a:t>Nasal Swabs are the approved sample collection method for device-based antigen testing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24000" lvl="1" indent="0">
              <a:buNone/>
            </a:pPr>
            <a:endParaRPr lang="en-US" dirty="0"/>
          </a:p>
          <a:p>
            <a:pPr lvl="1"/>
            <a:r>
              <a:rPr lang="en-US" dirty="0"/>
              <a:t>Note: Sample Collection steps in the following slides represent general guidance. Please see manufacturer-specific instructions for detailed sample type and technique.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77C45-8A28-D546-BC26-9A02AA38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7CA5-981A-944F-96E0-9D07D492AF9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6948F-61B0-C546-AF02-ABA56FCB49A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A9FC28-88F9-4D96-B05D-078F3C7A62DA}"/>
              </a:ext>
            </a:extLst>
          </p:cNvPr>
          <p:cNvGrpSpPr/>
          <p:nvPr/>
        </p:nvGrpSpPr>
        <p:grpSpPr>
          <a:xfrm>
            <a:off x="1950520" y="3636545"/>
            <a:ext cx="5242960" cy="2006882"/>
            <a:chOff x="1378557" y="3873242"/>
            <a:chExt cx="5837675" cy="209866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F823CC-1044-4130-9AA9-E89EB3A01D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100"/>
            <a:stretch/>
          </p:blipFill>
          <p:spPr bwMode="auto">
            <a:xfrm>
              <a:off x="1378557" y="3873242"/>
              <a:ext cx="964590" cy="184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A4906DB-7B15-445F-A382-4D4579AAE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58"/>
            <a:stretch/>
          </p:blipFill>
          <p:spPr>
            <a:xfrm flipH="1">
              <a:off x="5050548" y="3890303"/>
              <a:ext cx="2165684" cy="1847961"/>
            </a:xfrm>
            <a:prstGeom prst="rect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274B275-EB28-45C6-A307-29BB570A2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320"/>
            <a:stretch/>
          </p:blipFill>
          <p:spPr>
            <a:xfrm flipH="1">
              <a:off x="2509856" y="3873242"/>
              <a:ext cx="2301368" cy="1847960"/>
            </a:xfrm>
            <a:prstGeom prst="rect">
              <a:avLst/>
            </a:prstGeom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647857-F3F6-4C8D-BB99-2EF55840E5EB}"/>
                </a:ext>
              </a:extLst>
            </p:cNvPr>
            <p:cNvSpPr txBox="1"/>
            <p:nvPr/>
          </p:nvSpPr>
          <p:spPr>
            <a:xfrm>
              <a:off x="2429570" y="5710299"/>
              <a:ext cx="2057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1"/>
                  </a:solidFill>
                </a:rPr>
                <a:t>Nasopharyngeal swab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62BC08-512D-4C5F-8889-A05EF592B5D5}"/>
                </a:ext>
              </a:extLst>
            </p:cNvPr>
            <p:cNvSpPr txBox="1"/>
            <p:nvPr/>
          </p:nvSpPr>
          <p:spPr>
            <a:xfrm>
              <a:off x="4977933" y="5710299"/>
              <a:ext cx="2057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1"/>
                  </a:solidFill>
                </a:rPr>
                <a:t>Nasal swab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36ACFA0-5C55-4582-BD86-8F4585233548}"/>
              </a:ext>
            </a:extLst>
          </p:cNvPr>
          <p:cNvSpPr txBox="1"/>
          <p:nvPr/>
        </p:nvSpPr>
        <p:spPr>
          <a:xfrm>
            <a:off x="0" y="6552134"/>
            <a:ext cx="62930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Source</a:t>
            </a:r>
            <a:r>
              <a:rPr lang="en-US" sz="800"/>
              <a:t>: Image from </a:t>
            </a:r>
            <a:r>
              <a:rPr lang="en-US" sz="800" dirty="0"/>
              <a:t>the CDC’s interim guidelines for collecting, handling, and testing clinical specimens from persons for COVID-19</a:t>
            </a:r>
          </a:p>
        </p:txBody>
      </p:sp>
    </p:spTree>
    <p:extLst>
      <p:ext uri="{BB962C8B-B14F-4D97-AF65-F5344CB8AC3E}">
        <p14:creationId xmlns:p14="http://schemas.microsoft.com/office/powerpoint/2010/main" val="129891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89" y="256248"/>
            <a:ext cx="8610600" cy="838200"/>
          </a:xfrm>
        </p:spPr>
        <p:txBody>
          <a:bodyPr/>
          <a:lstStyle/>
          <a:p>
            <a:r>
              <a:rPr lang="en-US" dirty="0"/>
              <a:t>Before Sample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9" y="1460349"/>
            <a:ext cx="8686800" cy="52556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Before collecting samples, a healthcare worker should: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Do hand hygiene, and put on appropriate PPE</a:t>
            </a:r>
          </a:p>
          <a:p>
            <a:pPr lvl="2"/>
            <a:r>
              <a:rPr lang="en-US" dirty="0"/>
              <a:t>Gown  (long sleeve that cover arms to the end of the wrists )</a:t>
            </a:r>
          </a:p>
          <a:p>
            <a:pPr lvl="2"/>
            <a:r>
              <a:rPr lang="en-US" dirty="0"/>
              <a:t>Mask / N95 respirator</a:t>
            </a:r>
          </a:p>
          <a:p>
            <a:pPr lvl="2"/>
            <a:r>
              <a:rPr lang="en-US" dirty="0"/>
              <a:t>Face shield or goggles</a:t>
            </a:r>
          </a:p>
          <a:p>
            <a:pPr lvl="2"/>
            <a:r>
              <a:rPr lang="en-US" dirty="0"/>
              <a:t>Clean, disposable gloves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Gather all necessary sample-collection supplies (see next slide)</a:t>
            </a:r>
          </a:p>
          <a:p>
            <a:pPr marL="936900" lvl="2" indent="-342900"/>
            <a:r>
              <a:rPr lang="en-PH" altLang="en-US" dirty="0"/>
              <a:t>Assemble within reach at sample collection workstation</a:t>
            </a:r>
            <a:endParaRPr lang="en-US" dirty="0"/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Safely transport the patient to well ventilated procedure room, and shut the door</a:t>
            </a:r>
          </a:p>
          <a:p>
            <a:pPr lvl="2"/>
            <a:r>
              <a:rPr lang="en-US" dirty="0"/>
              <a:t>Only HCW who are essential for patient care and procedure support are permitted in the room</a:t>
            </a:r>
          </a:p>
          <a:p>
            <a:pPr lvl="2"/>
            <a:r>
              <a:rPr lang="en-US" dirty="0"/>
              <a:t>Visitors should not be present for sample collection</a:t>
            </a:r>
          </a:p>
          <a:p>
            <a:pPr lvl="2"/>
            <a:r>
              <a:rPr lang="en-US" dirty="0"/>
              <a:t>Introduce yourself to the patient, discuss the procedure, and patient permission to proceed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DEC9DF-46A1-0B42-9C76-41879866324B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6407F1-298B-4748-8E49-5284B5D6F941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A65C0-8A2A-754B-A0E9-BFDED3D1DA15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17DF26-9AD1-E742-91A8-DBD60895EBF8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58DF91-162E-8C41-9BBD-74E5C9F1729F}"/>
              </a:ext>
            </a:extLst>
          </p:cNvPr>
          <p:cNvSpPr/>
          <p:nvPr/>
        </p:nvSpPr>
        <p:spPr>
          <a:xfrm>
            <a:off x="2282648" y="6491112"/>
            <a:ext cx="5785203" cy="338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HCW should always practice standard and transmission-based precautions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05EC0-DFB7-254E-9BE8-C6783B5DB5D2}"/>
              </a:ext>
            </a:extLst>
          </p:cNvPr>
          <p:cNvSpPr/>
          <p:nvPr/>
        </p:nvSpPr>
        <p:spPr>
          <a:xfrm>
            <a:off x="798285" y="3808480"/>
            <a:ext cx="7772658" cy="377372"/>
          </a:xfrm>
          <a:prstGeom prst="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6" descr="MCj02390130000[1]">
            <a:extLst>
              <a:ext uri="{FF2B5EF4-FFF2-40B4-BE49-F238E27FC236}">
                <a16:creationId xmlns:a16="http://schemas.microsoft.com/office/drawing/2014/main" id="{040B7DB4-7297-BB4F-A345-49006FF23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61" y="6461757"/>
            <a:ext cx="372974" cy="3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33">
            <a:extLst>
              <a:ext uri="{FF2B5EF4-FFF2-40B4-BE49-F238E27FC236}">
                <a16:creationId xmlns:a16="http://schemas.microsoft.com/office/drawing/2014/main" id="{568DBEA7-C58A-F944-97F5-48A87DA9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67" y="2706686"/>
            <a:ext cx="787714" cy="52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A5EECF19-1006-9744-B883-0988045EB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70" y="2976564"/>
            <a:ext cx="631411" cy="5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E3B0654-DB72-8B49-9CA4-475591579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59" y="2770509"/>
            <a:ext cx="783385" cy="7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798374D1-B945-5B4B-BB0B-A852AAF74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89" y="3123130"/>
            <a:ext cx="463851" cy="5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0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1ABB065-826A-8048-9D84-E9B9599960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614"/>
          <a:stretch/>
        </p:blipFill>
        <p:spPr>
          <a:xfrm rot="3272911" flipH="1">
            <a:off x="1235885" y="2821910"/>
            <a:ext cx="84898" cy="81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59131"/>
            <a:ext cx="8610600" cy="838200"/>
          </a:xfrm>
        </p:spPr>
        <p:txBody>
          <a:bodyPr/>
          <a:lstStyle/>
          <a:p>
            <a:r>
              <a:rPr lang="en-US" dirty="0"/>
              <a:t>Necessary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877" y="1617516"/>
            <a:ext cx="7692333" cy="4711592"/>
          </a:xfrm>
        </p:spPr>
        <p:txBody>
          <a:bodyPr>
            <a:normAutofit fontScale="92500" lnSpcReduction="10000"/>
          </a:bodyPr>
          <a:lstStyle/>
          <a:p>
            <a:pPr marL="666900" lvl="1" indent="-342900">
              <a:spcAft>
                <a:spcPts val="1800"/>
              </a:spcAft>
              <a:buFont typeface="+mj-lt"/>
              <a:buAutoNum type="arabicPeriod" startAt="2"/>
            </a:pPr>
            <a:r>
              <a:rPr lang="en-US" dirty="0"/>
              <a:t>Gather all necessary sample-collection supplies</a:t>
            </a:r>
          </a:p>
          <a:p>
            <a:pPr marL="936900" lvl="2" indent="-342900">
              <a:spcBef>
                <a:spcPts val="0"/>
              </a:spcBef>
              <a:spcAft>
                <a:spcPts val="1800"/>
              </a:spcAft>
            </a:pPr>
            <a:r>
              <a:rPr lang="en-PH" altLang="en-US" dirty="0"/>
              <a:t>Sterile swab ( individually wrapped)</a:t>
            </a:r>
          </a:p>
          <a:p>
            <a:pPr marL="936900" lvl="2" indent="-342900">
              <a:spcBef>
                <a:spcPts val="0"/>
              </a:spcBef>
              <a:spcAft>
                <a:spcPts val="1800"/>
              </a:spcAft>
            </a:pPr>
            <a:r>
              <a:rPr lang="en-PH" altLang="en-US" sz="1400" dirty="0"/>
              <a:t>Leak proof Biohazard bags and waste bins </a:t>
            </a:r>
          </a:p>
          <a:p>
            <a:pPr marL="936900" lvl="2" indent="-342900">
              <a:spcBef>
                <a:spcPts val="0"/>
              </a:spcBef>
              <a:spcAft>
                <a:spcPts val="1800"/>
              </a:spcAft>
            </a:pPr>
            <a:r>
              <a:rPr lang="en-PH" altLang="en-US" sz="1400" dirty="0"/>
              <a:t>Permanent marker and pen </a:t>
            </a:r>
          </a:p>
          <a:p>
            <a:pPr marL="936900" lvl="2" indent="-342900">
              <a:spcBef>
                <a:spcPts val="0"/>
              </a:spcBef>
              <a:spcAft>
                <a:spcPts val="1800"/>
              </a:spcAft>
            </a:pPr>
            <a:r>
              <a:rPr lang="en-PH" altLang="en-US" dirty="0"/>
              <a:t>Primary  receptacle (e.g. extraction buffer tube or viral transport media)</a:t>
            </a:r>
            <a:endParaRPr lang="en-PH" altLang="en-US" sz="1400" dirty="0"/>
          </a:p>
          <a:p>
            <a:pPr marL="936900" lvl="2" indent="-342900">
              <a:spcBef>
                <a:spcPts val="0"/>
              </a:spcBef>
              <a:spcAft>
                <a:spcPts val="1800"/>
              </a:spcAft>
            </a:pPr>
            <a:r>
              <a:rPr lang="en-PH" altLang="en-US" sz="1400" dirty="0"/>
              <a:t>Test request form </a:t>
            </a:r>
          </a:p>
          <a:p>
            <a:pPr marL="936900" lvl="2" indent="-342900">
              <a:spcBef>
                <a:spcPts val="0"/>
              </a:spcBef>
              <a:spcAft>
                <a:spcPts val="1800"/>
              </a:spcAft>
            </a:pPr>
            <a:r>
              <a:rPr lang="en-PH" altLang="en-US" sz="1400" dirty="0"/>
              <a:t>Tissue paper or paper towel </a:t>
            </a:r>
          </a:p>
          <a:p>
            <a:pPr marL="936900" lvl="2" indent="-342900">
              <a:spcBef>
                <a:spcPts val="0"/>
              </a:spcBef>
              <a:spcAft>
                <a:spcPts val="1800"/>
              </a:spcAft>
            </a:pPr>
            <a:r>
              <a:rPr lang="en-PH" altLang="en-US" dirty="0"/>
              <a:t>PPE</a:t>
            </a:r>
          </a:p>
          <a:p>
            <a:pPr marL="936900" lvl="2" indent="-342900">
              <a:spcBef>
                <a:spcPts val="0"/>
              </a:spcBef>
              <a:spcAft>
                <a:spcPts val="1800"/>
              </a:spcAft>
            </a:pPr>
            <a:r>
              <a:rPr lang="en-PH" altLang="en-US" sz="1400" dirty="0"/>
              <a:t>Alcohol based hand rub (e.g. 70% alcohol) or soap and water </a:t>
            </a:r>
            <a:endParaRPr lang="en-US" altLang="en-US" dirty="0"/>
          </a:p>
          <a:p>
            <a:pPr marL="936900" lvl="2" indent="-342900">
              <a:spcBef>
                <a:spcPts val="0"/>
              </a:spcBef>
              <a:spcAft>
                <a:spcPts val="1800"/>
              </a:spcAft>
            </a:pPr>
            <a:r>
              <a:rPr lang="en-PH" altLang="en-US" sz="1400" dirty="0"/>
              <a:t>Disinfectant (e.g. 10% bleach or  ethanol)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451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722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DEC9DF-46A1-0B42-9C76-41879866324B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6407F1-298B-4748-8E49-5284B5D6F941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A65C0-8A2A-754B-A0E9-BFDED3D1DA15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17DF26-9AD1-E742-91A8-DBD60895EBF8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CEEC203-CE17-AF40-9410-98455B8F9FE4}"/>
              </a:ext>
            </a:extLst>
          </p:cNvPr>
          <p:cNvSpPr/>
          <p:nvPr/>
        </p:nvSpPr>
        <p:spPr>
          <a:xfrm>
            <a:off x="1105239" y="6498982"/>
            <a:ext cx="5785203" cy="338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HCW should always practice standard and transmission-based precautions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5DBD7A33-D987-0446-B4D2-B66EEFC84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83" y="4297683"/>
            <a:ext cx="555816" cy="55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13412D3D-A09F-E744-A262-39D948E16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7" y="2362460"/>
            <a:ext cx="582176" cy="58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B6C22B20-3516-B04E-A9DC-14F698D28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35" y="5129571"/>
            <a:ext cx="514217" cy="51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147D79D3-8A66-DF46-B919-BFF28A68F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52" y="2757821"/>
            <a:ext cx="699444" cy="69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5">
            <a:extLst>
              <a:ext uri="{FF2B5EF4-FFF2-40B4-BE49-F238E27FC236}">
                <a16:creationId xmlns:a16="http://schemas.microsoft.com/office/drawing/2014/main" id="{82566AA2-7591-8F46-8D18-353B5B2C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6" y="5478253"/>
            <a:ext cx="933650" cy="49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6" descr="MCj02390130000[1]">
            <a:extLst>
              <a:ext uri="{FF2B5EF4-FFF2-40B4-BE49-F238E27FC236}">
                <a16:creationId xmlns:a16="http://schemas.microsoft.com/office/drawing/2014/main" id="{AA01AD23-E775-4249-AAA7-1A9584A2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22" y="6330759"/>
            <a:ext cx="372974" cy="3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074ACC-2932-9F4D-BAEA-C776AB510F4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3778" b="78778" l="29028" r="69167">
                        <a14:foregroundMark x1="63750" y1="43444" x2="63750" y2="43444"/>
                        <a14:foregroundMark x1="58889" y1="42333" x2="58889" y2="42333"/>
                        <a14:foregroundMark x1="59028" y1="42556" x2="30972" y2="43333"/>
                        <a14:foregroundMark x1="59444" y1="63222" x2="44653" y2="68111"/>
                        <a14:foregroundMark x1="58403" y1="71667" x2="58403" y2="71667"/>
                        <a14:foregroundMark x1="60208" y1="71000" x2="29861" y2="68222"/>
                        <a14:backgroundMark x1="65903" y1="50778" x2="65903" y2="50778"/>
                        <a14:backgroundMark x1="60486" y1="35444" x2="60486" y2="35444"/>
                        <a14:backgroundMark x1="59514" y1="54889" x2="59514" y2="54889"/>
                        <a14:backgroundMark x1="59861" y1="66222" x2="59861" y2="6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83" t="32853" r="31831" b="21574"/>
          <a:stretch/>
        </p:blipFill>
        <p:spPr>
          <a:xfrm rot="16399326">
            <a:off x="1057444" y="1937834"/>
            <a:ext cx="441780" cy="321128"/>
          </a:xfrm>
          <a:prstGeom prst="rect">
            <a:avLst/>
          </a:prstGeom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B1280AEB-44D7-D94C-9B37-F6E728C2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9" y="4707181"/>
            <a:ext cx="643798" cy="64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515A152D-CF15-2245-9F19-C7A7921E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01" y="5072938"/>
            <a:ext cx="330750" cy="37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3">
            <a:extLst>
              <a:ext uri="{FF2B5EF4-FFF2-40B4-BE49-F238E27FC236}">
                <a16:creationId xmlns:a16="http://schemas.microsoft.com/office/drawing/2014/main" id="{F1894A81-4F77-5340-9E6F-97EAB738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95" y="4853500"/>
            <a:ext cx="550408" cy="3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3C803D9C-C3D7-0648-AE6F-17EADE44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4" y="4774529"/>
            <a:ext cx="482041" cy="42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>
            <a:extLst>
              <a:ext uri="{FF2B5EF4-FFF2-40B4-BE49-F238E27FC236}">
                <a16:creationId xmlns:a16="http://schemas.microsoft.com/office/drawing/2014/main" id="{55117C03-B678-DA41-B2BF-A3710427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7" y="7557891"/>
            <a:ext cx="550408" cy="36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3">
            <a:extLst>
              <a:ext uri="{FF2B5EF4-FFF2-40B4-BE49-F238E27FC236}">
                <a16:creationId xmlns:a16="http://schemas.microsoft.com/office/drawing/2014/main" id="{0A6C311B-D664-EE4D-92FE-9643E9F64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47" y="7710291"/>
            <a:ext cx="550408" cy="36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2776691-E087-2548-A135-C8A3D57C713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1" t="57707" r="39759" b="25932"/>
          <a:stretch/>
        </p:blipFill>
        <p:spPr>
          <a:xfrm>
            <a:off x="1137526" y="3299319"/>
            <a:ext cx="418312" cy="689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D0F999-231B-3947-85DA-E5FCCF9ABA7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8717" b="6044"/>
          <a:stretch/>
        </p:blipFill>
        <p:spPr>
          <a:xfrm>
            <a:off x="918988" y="3971516"/>
            <a:ext cx="325859" cy="3923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B13DD7-80C8-4D44-8022-CD87B333067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8717" b="6044"/>
          <a:stretch/>
        </p:blipFill>
        <p:spPr>
          <a:xfrm>
            <a:off x="780641" y="3902076"/>
            <a:ext cx="325859" cy="3923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199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Sample Collection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8"/>
            <a:ext cx="8238707" cy="42745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Before collecting samples, a healthcare worker should:</a:t>
            </a:r>
          </a:p>
          <a:p>
            <a:pPr marL="666900" lvl="1" indent="-342900">
              <a:buFont typeface="+mj-lt"/>
              <a:buAutoNum type="arabicPeriod" startAt="4"/>
            </a:pPr>
            <a:r>
              <a:rPr lang="en-US" dirty="0"/>
              <a:t>Do all necessary labeling (ensure </a:t>
            </a:r>
            <a:r>
              <a:rPr lang="en-PH" altLang="en-US" dirty="0"/>
              <a:t>legible, complete, accurate)</a:t>
            </a:r>
            <a:endParaRPr lang="en-US" dirty="0"/>
          </a:p>
          <a:p>
            <a:pPr marL="936900" lvl="2" indent="-342900"/>
            <a:r>
              <a:rPr lang="en-PH" altLang="en-US" dirty="0"/>
              <a:t>Antigen Testing Logbook / Register</a:t>
            </a:r>
          </a:p>
          <a:p>
            <a:pPr marL="1278900" lvl="3" indent="-342900"/>
            <a:r>
              <a:rPr lang="en-PH" altLang="en-US" dirty="0"/>
              <a:t>General patient information, </a:t>
            </a:r>
          </a:p>
          <a:p>
            <a:pPr marL="1278900" lvl="3" indent="-342900"/>
            <a:r>
              <a:rPr lang="en-PH" altLang="en-US" dirty="0"/>
              <a:t>Type of sample,  </a:t>
            </a:r>
          </a:p>
          <a:p>
            <a:pPr marL="1278900" lvl="3" indent="-342900"/>
            <a:r>
              <a:rPr lang="en-PH" altLang="en-US" dirty="0"/>
              <a:t>Date of collection, and</a:t>
            </a:r>
          </a:p>
          <a:p>
            <a:pPr marL="1278900" lvl="3" indent="-342900"/>
            <a:r>
              <a:rPr lang="en-PH" altLang="en-US" dirty="0"/>
              <a:t>Contact info (of tester)</a:t>
            </a:r>
          </a:p>
          <a:p>
            <a:pPr marL="936900" lvl="2" indent="-342900"/>
            <a:r>
              <a:rPr lang="en-PH" altLang="en-US" dirty="0"/>
              <a:t>Extraction Buffer tube</a:t>
            </a:r>
          </a:p>
          <a:p>
            <a:pPr marL="1278900" lvl="3" indent="-342900"/>
            <a:r>
              <a:rPr lang="en-PH" altLang="en-US" dirty="0"/>
              <a:t>Patient name,  </a:t>
            </a:r>
          </a:p>
          <a:p>
            <a:pPr marL="1278900" lvl="3" indent="-342900"/>
            <a:r>
              <a:rPr lang="en-PH" altLang="en-US" dirty="0"/>
              <a:t>ID number, </a:t>
            </a:r>
          </a:p>
          <a:p>
            <a:pPr marL="1278900" lvl="3" indent="-342900"/>
            <a:r>
              <a:rPr lang="en-PH" altLang="en-US" dirty="0"/>
              <a:t>Date, and </a:t>
            </a:r>
          </a:p>
          <a:p>
            <a:pPr marL="1278900" lvl="3" indent="-342900"/>
            <a:r>
              <a:rPr lang="en-PH" altLang="en-US" dirty="0"/>
              <a:t>Type of sample</a:t>
            </a:r>
          </a:p>
          <a:p>
            <a:pPr marL="936900" lvl="2" indent="-342900"/>
            <a:r>
              <a:rPr lang="en-PH" altLang="en-US" dirty="0"/>
              <a:t>Device-based data entry</a:t>
            </a:r>
            <a:r>
              <a:rPr lang="en-US" altLang="en-US" dirty="0"/>
              <a:t> (if applicable)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DEC9DF-46A1-0B42-9C76-41879866324B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6407F1-298B-4748-8E49-5284B5D6F941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A65C0-8A2A-754B-A0E9-BFDED3D1DA15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17DF26-9AD1-E742-91A8-DBD60895EBF8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37FF879-FE7A-184F-9B30-818C20E1F4DA}"/>
              </a:ext>
            </a:extLst>
          </p:cNvPr>
          <p:cNvSpPr/>
          <p:nvPr/>
        </p:nvSpPr>
        <p:spPr>
          <a:xfrm>
            <a:off x="82918" y="4399155"/>
            <a:ext cx="871992" cy="1155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information should match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D0CF53-AA4F-7548-9A6A-FAB3FE51F486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518914" y="2457242"/>
            <a:ext cx="583021" cy="1941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E53256-52A7-194F-B673-BE9CCE1DE89F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518914" y="4014828"/>
            <a:ext cx="583021" cy="384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B3F974-09A7-49D5-BC2E-AA565CD83CBA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518914" y="4399155"/>
            <a:ext cx="583021" cy="1061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28C431D-1C2E-534D-84E6-64CA409FA5D8}"/>
              </a:ext>
            </a:extLst>
          </p:cNvPr>
          <p:cNvSpPr/>
          <p:nvPr/>
        </p:nvSpPr>
        <p:spPr>
          <a:xfrm>
            <a:off x="180167" y="5956350"/>
            <a:ext cx="5785203" cy="338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HCW should always practice standard and transmission-based precautions</a:t>
            </a:r>
          </a:p>
        </p:txBody>
      </p:sp>
      <p:pic>
        <p:nvPicPr>
          <p:cNvPr id="30" name="Picture 36" descr="MCj02390130000[1]">
            <a:extLst>
              <a:ext uri="{FF2B5EF4-FFF2-40B4-BE49-F238E27FC236}">
                <a16:creationId xmlns:a16="http://schemas.microsoft.com/office/drawing/2014/main" id="{028FEC8A-134B-D64B-A4BF-AE84B7774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2" y="5763322"/>
            <a:ext cx="372974" cy="3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84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A: Labeling / Data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1416"/>
            <a:ext cx="8686800" cy="51641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Purpose: Practice appropriate pre-collection labeling / data entry</a:t>
            </a:r>
          </a:p>
          <a:p>
            <a:r>
              <a:rPr lang="en-US" dirty="0"/>
              <a:t>Instructions: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Divide into pairs (practicing COVID-19 safety precautions)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One person will pretend to be the patient and supply mock patient information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Other partner will:</a:t>
            </a:r>
          </a:p>
          <a:p>
            <a:pPr marL="936900" lvl="2" indent="-342900"/>
            <a:r>
              <a:rPr lang="en-US" sz="1600" b="1" dirty="0"/>
              <a:t>Complete</a:t>
            </a:r>
            <a:r>
              <a:rPr lang="en-US" sz="1600" dirty="0"/>
              <a:t> Antigen Testing Logbook / Register</a:t>
            </a:r>
          </a:p>
          <a:p>
            <a:pPr marL="936625" lvl="2" indent="-342900">
              <a:tabLst>
                <a:tab pos="655638" algn="l"/>
              </a:tabLst>
            </a:pPr>
            <a:r>
              <a:rPr lang="en-US" sz="1600" b="1" dirty="0"/>
              <a:t>Complete</a:t>
            </a:r>
            <a:r>
              <a:rPr lang="en-US" sz="1600" dirty="0"/>
              <a:t> Test Requisition form</a:t>
            </a:r>
          </a:p>
          <a:p>
            <a:pPr marL="936900" lvl="2" indent="-342900"/>
            <a:r>
              <a:rPr lang="en-US" sz="1600" b="1" dirty="0"/>
              <a:t>Label</a:t>
            </a:r>
            <a:r>
              <a:rPr lang="en-US" sz="1600" dirty="0"/>
              <a:t> the extraction buffer tube using the 4 key information</a:t>
            </a:r>
          </a:p>
          <a:p>
            <a:pPr marL="936900" lvl="2" indent="-342900"/>
            <a:r>
              <a:rPr lang="en-US" sz="1600" dirty="0"/>
              <a:t>(if applicable) </a:t>
            </a:r>
            <a:r>
              <a:rPr lang="en-US" sz="1600" b="1" dirty="0"/>
              <a:t>Enter</a:t>
            </a:r>
            <a:r>
              <a:rPr lang="en-US" sz="1600" dirty="0"/>
              <a:t> patient information into the  device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Switch roles and repeat</a:t>
            </a:r>
          </a:p>
          <a:p>
            <a:pPr marL="324000" lvl="1" indent="0">
              <a:buNone/>
            </a:pPr>
            <a:endParaRPr lang="en-US" dirty="0"/>
          </a:p>
          <a:p>
            <a:r>
              <a:rPr lang="en-US" dirty="0"/>
              <a:t>Activity Time: 15 min (5-7 min each)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38003896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13301</TotalTime>
  <Words>2721</Words>
  <Application>Microsoft Macintosh PowerPoint</Application>
  <PresentationFormat>On-screen Show (4:3)</PresentationFormat>
  <Paragraphs>422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Avenir Light</vt:lpstr>
      <vt:lpstr>Calibri</vt:lpstr>
      <vt:lpstr>Cambria</vt:lpstr>
      <vt:lpstr>Chalkduster</vt:lpstr>
      <vt:lpstr>Garamond</vt:lpstr>
      <vt:lpstr>Wingdings</vt:lpstr>
      <vt:lpstr>Wingdings 2</vt:lpstr>
      <vt:lpstr>Default Theme</vt:lpstr>
      <vt:lpstr>PowerPoint Presentation</vt:lpstr>
      <vt:lpstr>Learning Objectives</vt:lpstr>
      <vt:lpstr>Introduction to Sample Collection</vt:lpstr>
      <vt:lpstr>General Guidelines</vt:lpstr>
      <vt:lpstr>Types of Sample Collection</vt:lpstr>
      <vt:lpstr>Before Sample Collection</vt:lpstr>
      <vt:lpstr>Necessary Supplies</vt:lpstr>
      <vt:lpstr>Before Sample Collection (cont.)</vt:lpstr>
      <vt:lpstr>Activity A: Labeling / Data Practice</vt:lpstr>
      <vt:lpstr>During Sample Collection</vt:lpstr>
      <vt:lpstr>Proper Swab Holding</vt:lpstr>
      <vt:lpstr>Nasopharyngeal Sample Collection</vt:lpstr>
      <vt:lpstr>Anterior Nares Sample Collection</vt:lpstr>
      <vt:lpstr>During Sample Collection (Cont.)</vt:lpstr>
      <vt:lpstr>Activity B: Sample Collection Practice</vt:lpstr>
      <vt:lpstr>After Sample Collection (1)</vt:lpstr>
      <vt:lpstr>After Sample Collection (2)</vt:lpstr>
      <vt:lpstr>OFF-Site Contingency </vt:lpstr>
      <vt:lpstr>Triple Packaging System</vt:lpstr>
      <vt:lpstr>Covid-19 Sample Referral</vt:lpstr>
      <vt:lpstr>Summary</vt:lpstr>
      <vt:lpstr>PowerPoint Presentation</vt:lpstr>
    </vt:vector>
  </TitlesOfParts>
  <Company>William J. Clinton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Packaging, Storage and Transportation</dc:title>
  <dc:creator>Rosezoil</dc:creator>
  <cp:lastModifiedBy>Alex Ogwal</cp:lastModifiedBy>
  <cp:revision>415</cp:revision>
  <dcterms:created xsi:type="dcterms:W3CDTF">2011-08-17T21:27:45Z</dcterms:created>
  <dcterms:modified xsi:type="dcterms:W3CDTF">2021-01-06T22:29:21Z</dcterms:modified>
</cp:coreProperties>
</file>