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19EB6-036A-4AE1-9D30-ED8C2F1F0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9253F-95C6-4A56-8C70-F32A5054B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594AB-10E2-464C-ABF6-25515D88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23B-58E1-43AF-97CE-B3F01F89EDB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87C4B-94B3-491A-9F5E-CB64F8F7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FA7B9-9F54-4B44-B5BC-89E0AFC5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6725-C963-47AC-BB39-D8754B8D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5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DB1-2CB2-4A49-9C26-BC03C4F87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1F06C-B533-4529-92D2-B22BF3033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6B2CD-EAC7-46BC-91E9-589C47874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23B-58E1-43AF-97CE-B3F01F89EDB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70EB7-AAA7-45FE-841B-3CF3BEFA4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43BC2-4CDF-42C3-8A82-1916C7CD0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6725-C963-47AC-BB39-D8754B8D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9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D03CE-9313-46B1-8DBA-A34835E4A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6641A-5E60-4B74-855F-88D6E8B37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0EC93-1F7C-44F3-AAAF-114FCD70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23B-58E1-43AF-97CE-B3F01F89EDB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48387-7966-41FB-AD97-EF11BD981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CC97F-F936-4AC9-B74C-C6BA32D9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6725-C963-47AC-BB39-D8754B8D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0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1D0AE-8D33-4215-AA1F-3B4A794AA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E66F4-6D93-44C1-8042-345D64FA3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6A5F-67BA-46D0-A7B3-214C38C0E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23B-58E1-43AF-97CE-B3F01F89EDB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B2DEE-AB0E-44D3-A3B4-565C44AD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F50EF-AB15-4390-8D45-8BA362A4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6725-C963-47AC-BB39-D8754B8D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0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C51C-C40B-442E-A70D-AF544EA1D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6B8D4-1F28-4D65-A2E5-34CEE7BD3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13D8B-BEFF-4EAE-BB27-83CE4B89F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23B-58E1-43AF-97CE-B3F01F89EDB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B7156-79B1-4797-8B4E-3C9B5C72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119BA-D0F9-4CF9-AB63-F294ACD1A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6725-C963-47AC-BB39-D8754B8D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5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C6D2-BEF5-4B6E-A57C-290E8B9ED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217F7-911A-4E77-93CA-A4D85E818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1A21B9-9337-4FEE-9437-0EB501E9A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81D96-6819-4BEF-8E67-02CE0847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23B-58E1-43AF-97CE-B3F01F89EDB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CCF6F-4744-4E5D-B2B0-564308AD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F9BD9-0252-4DA0-B4E9-0C43274C3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6725-C963-47AC-BB39-D8754B8D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6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F7F06-2BC4-487A-BB03-59AAA33F6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52E27-7ADC-4B2B-AA37-38F952826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3EB5C-396A-4BB6-87E5-84E66FC2F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74E805-EA38-46F4-B973-D2216F2BB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4F37B2-2436-4DF3-BEAB-6D5F82D59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6BB7D-2009-4FF2-B954-D36114B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23B-58E1-43AF-97CE-B3F01F89EDB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4D7DD-93AE-4CC8-ACFF-7B1C04FF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535A3-3631-4E50-AA60-B6A6D3D39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6725-C963-47AC-BB39-D8754B8D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85FBF-A50D-430A-802D-192558D82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DB4AC2-6864-4126-AAFD-06C7BCBA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23B-58E1-43AF-97CE-B3F01F89EDB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4B4FA-2429-4710-9A15-9A5261EA3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D0998-07B8-4411-A134-6F8761A56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6725-C963-47AC-BB39-D8754B8D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6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A7A636-428E-4A15-B43F-A9E0807C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23B-58E1-43AF-97CE-B3F01F89EDB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FBF9E-754F-4DD6-9B17-F5F5EE67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76A6B-7A4C-4DB1-B14D-5111DA50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6725-C963-47AC-BB39-D8754B8D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3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BF0BC-F0B5-41D8-825A-B171AC635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EFED4-35C7-4377-BADF-E80439DC0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F615C-510B-4496-B78B-D837DA807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F34-0377-46A6-937D-5FB4A97C4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23B-58E1-43AF-97CE-B3F01F89EDB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C64A4-B246-4391-A461-19E35D012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EBE1A-7A02-489F-8B69-9E4891F97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6725-C963-47AC-BB39-D8754B8D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5A012-15EE-4678-B5AC-EC2F6FDCA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AFB917-7B00-465A-8EC1-9A43724836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CC98B-DFC4-452B-A0C1-987B31ABD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1DE8D-3E80-4D63-B188-CB96C52B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23B-58E1-43AF-97CE-B3F01F89EDB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98776-F685-463F-A7E7-6DE2F518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417B5-418A-440E-A8A6-CC4976AF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6725-C963-47AC-BB39-D8754B8D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A8AEE8-9E1B-45B1-8F42-EFC723108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62224-0D25-42CC-9FF8-9BF027A37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FD617-ECD4-4BC2-BC4D-7F3594550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4823B-58E1-43AF-97CE-B3F01F89EDB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7F12D-9FAD-4E7B-B53F-A82ED9434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01D92-FF00-48B6-BD8C-B6C0DBDCC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E6725-C963-47AC-BB39-D8754B8D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00DD4-14F7-4371-B55E-A7376692A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2211" y="618929"/>
            <a:ext cx="10219362" cy="2387600"/>
          </a:xfrm>
        </p:spPr>
        <p:txBody>
          <a:bodyPr/>
          <a:lstStyle/>
          <a:p>
            <a:r>
              <a:rPr lang="en-US" b="1" dirty="0"/>
              <a:t>Discussion on e-LIF App &amp; RASS for COVID 19 lab reporting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278BF-D216-4060-8034-D7FC3B659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533" y="4711647"/>
            <a:ext cx="9144000" cy="1655762"/>
          </a:xfrm>
        </p:spPr>
        <p:txBody>
          <a:bodyPr/>
          <a:lstStyle/>
          <a:p>
            <a:r>
              <a:rPr lang="en-US" b="1" dirty="0"/>
              <a:t>Friday 26</a:t>
            </a:r>
            <a:r>
              <a:rPr lang="en-US" b="1" baseline="30000" dirty="0"/>
              <a:t>th</a:t>
            </a:r>
            <a:r>
              <a:rPr lang="en-US" b="1" dirty="0"/>
              <a:t> February 2021</a:t>
            </a:r>
          </a:p>
        </p:txBody>
      </p:sp>
    </p:spTree>
    <p:extLst>
      <p:ext uri="{BB962C8B-B14F-4D97-AF65-F5344CB8AC3E}">
        <p14:creationId xmlns:p14="http://schemas.microsoft.com/office/powerpoint/2010/main" val="345959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509C6-A9C5-4738-86AD-7C203E312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87" y="365126"/>
            <a:ext cx="11189413" cy="867774"/>
          </a:xfrm>
        </p:spPr>
        <p:txBody>
          <a:bodyPr>
            <a:normAutofit/>
          </a:bodyPr>
          <a:lstStyle/>
          <a:p>
            <a:r>
              <a:rPr lang="en-US" sz="4000" b="1" dirty="0"/>
              <a:t>Key considerations for roll out of information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257A-3A5D-44CB-B95A-45FCD3255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60" y="1530850"/>
            <a:ext cx="10860640" cy="508790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Using multiple information systems at one facility for same program is counter productive (increased work for staff members)</a:t>
            </a:r>
          </a:p>
          <a:p>
            <a:pPr>
              <a:spcAft>
                <a:spcPts val="1200"/>
              </a:spcAft>
            </a:pPr>
            <a:r>
              <a:rPr lang="en-US" dirty="0"/>
              <a:t>Need to clarify when to use e-LIF and when to use RASS</a:t>
            </a:r>
          </a:p>
          <a:p>
            <a:pPr>
              <a:spcAft>
                <a:spcPts val="1200"/>
              </a:spcAft>
            </a:pPr>
            <a:r>
              <a:rPr lang="en-US" dirty="0"/>
              <a:t>Feasibility for use and adoption of respective information systems at the facility needs to be tracked </a:t>
            </a:r>
          </a:p>
          <a:p>
            <a:pPr>
              <a:spcAft>
                <a:spcPts val="1200"/>
              </a:spcAft>
            </a:pPr>
            <a:r>
              <a:rPr lang="en-US" dirty="0"/>
              <a:t>Scale up of RDTs will increase from the current 102 facilities to over 500 facilities as commodities become more available. </a:t>
            </a:r>
          </a:p>
          <a:p>
            <a:pPr>
              <a:spcAft>
                <a:spcPts val="1200"/>
              </a:spcAft>
            </a:pPr>
            <a:r>
              <a:rPr lang="en-US" dirty="0"/>
              <a:t>Need to be more sensitive about accuracy of reporting versus workload in using various information systems. </a:t>
            </a:r>
          </a:p>
        </p:txBody>
      </p:sp>
    </p:spTree>
    <p:extLst>
      <p:ext uri="{BB962C8B-B14F-4D97-AF65-F5344CB8AC3E}">
        <p14:creationId xmlns:p14="http://schemas.microsoft.com/office/powerpoint/2010/main" val="90966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8EA4E-D9E3-4F8A-AA6B-3F1FEE2E4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76" y="87334"/>
            <a:ext cx="11692847" cy="8732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How e-LIF can be leveraged for reporting on Ag. RDT consumption and ordering purposes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CDD668-C1FD-46A1-A07C-1E431AD8AF32}"/>
              </a:ext>
            </a:extLst>
          </p:cNvPr>
          <p:cNvSpPr/>
          <p:nvPr/>
        </p:nvSpPr>
        <p:spPr>
          <a:xfrm>
            <a:off x="400692" y="2178121"/>
            <a:ext cx="2979506" cy="12508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Lab does daily RDT tests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D6C2D6-6844-4FC7-9AE4-7C0D607643C2}"/>
              </a:ext>
            </a:extLst>
          </p:cNvPr>
          <p:cNvSpPr/>
          <p:nvPr/>
        </p:nvSpPr>
        <p:spPr>
          <a:xfrm>
            <a:off x="3933290" y="2178120"/>
            <a:ext cx="2979506" cy="12508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All tests entered e-LIF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F058DF-18B6-400E-97C6-3C76F6477C3A}"/>
              </a:ext>
            </a:extLst>
          </p:cNvPr>
          <p:cNvSpPr/>
          <p:nvPr/>
        </p:nvSpPr>
        <p:spPr>
          <a:xfrm>
            <a:off x="400692" y="5155910"/>
            <a:ext cx="2979506" cy="12508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Lab does weekly stock counts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C21F9E-86F7-4FD4-94AD-69608A242592}"/>
              </a:ext>
            </a:extLst>
          </p:cNvPr>
          <p:cNvSpPr/>
          <p:nvPr/>
        </p:nvSpPr>
        <p:spPr>
          <a:xfrm>
            <a:off x="3933290" y="5155910"/>
            <a:ext cx="2979506" cy="16147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Lab reports on stock consumed on weekly basis</a:t>
            </a:r>
          </a:p>
        </p:txBody>
      </p:sp>
      <p:sp>
        <p:nvSpPr>
          <p:cNvPr id="9" name="Callout: Left Arrow 8">
            <a:extLst>
              <a:ext uri="{FF2B5EF4-FFF2-40B4-BE49-F238E27FC236}">
                <a16:creationId xmlns:a16="http://schemas.microsoft.com/office/drawing/2014/main" id="{6E11D8E9-A2F6-4F91-BB31-238568FE63C1}"/>
              </a:ext>
            </a:extLst>
          </p:cNvPr>
          <p:cNvSpPr/>
          <p:nvPr/>
        </p:nvSpPr>
        <p:spPr>
          <a:xfrm>
            <a:off x="6912795" y="1856492"/>
            <a:ext cx="4131923" cy="173633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Surveillance team able to respond to spikes in positivity in real time</a:t>
            </a: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250E5913-6C7D-4BF3-96EC-AFE6C066752D}"/>
              </a:ext>
            </a:extLst>
          </p:cNvPr>
          <p:cNvSpPr/>
          <p:nvPr/>
        </p:nvSpPr>
        <p:spPr>
          <a:xfrm>
            <a:off x="6830601" y="3517320"/>
            <a:ext cx="5220986" cy="1614756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Automatic computation of total number of test kits in e-LIF</a:t>
            </a:r>
          </a:p>
        </p:txBody>
      </p:sp>
      <p:sp>
        <p:nvSpPr>
          <p:cNvPr id="12" name="Callout: Left Arrow 11">
            <a:extLst>
              <a:ext uri="{FF2B5EF4-FFF2-40B4-BE49-F238E27FC236}">
                <a16:creationId xmlns:a16="http://schemas.microsoft.com/office/drawing/2014/main" id="{BE68D3B4-1CC4-4D93-BEFD-709505F13140}"/>
              </a:ext>
            </a:extLst>
          </p:cNvPr>
          <p:cNvSpPr/>
          <p:nvPr/>
        </p:nvSpPr>
        <p:spPr>
          <a:xfrm>
            <a:off x="6912794" y="4982966"/>
            <a:ext cx="4878514" cy="184935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Accurate Reconciliation of tests done </a:t>
            </a:r>
            <a:r>
              <a:rPr lang="en-US" sz="3200" b="1" dirty="0"/>
              <a:t>when ordering for more RDTs</a:t>
            </a:r>
            <a:endParaRPr lang="en-US" sz="2400" b="1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7209C6F-D5F8-4531-AD52-245F38E2997B}"/>
              </a:ext>
            </a:extLst>
          </p:cNvPr>
          <p:cNvSpPr/>
          <p:nvPr/>
        </p:nvSpPr>
        <p:spPr>
          <a:xfrm>
            <a:off x="5815172" y="3441843"/>
            <a:ext cx="1097621" cy="752379"/>
          </a:xfrm>
          <a:custGeom>
            <a:avLst/>
            <a:gdLst>
              <a:gd name="connsiteX0" fmla="*/ 0 w 657546"/>
              <a:gd name="connsiteY0" fmla="*/ 0 h 760287"/>
              <a:gd name="connsiteX1" fmla="*/ 657546 w 657546"/>
              <a:gd name="connsiteY1" fmla="*/ 760287 h 760287"/>
              <a:gd name="connsiteX2" fmla="*/ 657546 w 657546"/>
              <a:gd name="connsiteY2" fmla="*/ 760287 h 760287"/>
              <a:gd name="connsiteX3" fmla="*/ 657546 w 657546"/>
              <a:gd name="connsiteY3" fmla="*/ 760287 h 76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546" h="760287">
                <a:moveTo>
                  <a:pt x="0" y="0"/>
                </a:moveTo>
                <a:lnTo>
                  <a:pt x="657546" y="760287"/>
                </a:lnTo>
                <a:lnTo>
                  <a:pt x="657546" y="760287"/>
                </a:lnTo>
                <a:lnTo>
                  <a:pt x="657546" y="760287"/>
                </a:lnTo>
              </a:path>
            </a:pathLst>
          </a:custGeom>
          <a:noFill/>
          <a:ln w="57150"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29D394-B68F-402D-A4F8-47E2A09C7E7A}"/>
              </a:ext>
            </a:extLst>
          </p:cNvPr>
          <p:cNvSpPr txBox="1"/>
          <p:nvPr/>
        </p:nvSpPr>
        <p:spPr>
          <a:xfrm>
            <a:off x="400692" y="1593691"/>
            <a:ext cx="628778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Manual entry of Test outputs reported in e-LIF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96622E-625F-4057-8399-2E35ECD357DB}"/>
              </a:ext>
            </a:extLst>
          </p:cNvPr>
          <p:cNvSpPr txBox="1"/>
          <p:nvPr/>
        </p:nvSpPr>
        <p:spPr>
          <a:xfrm>
            <a:off x="400692" y="4646576"/>
            <a:ext cx="615422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Manual entry of  stock count reported in e-LIF</a:t>
            </a:r>
          </a:p>
        </p:txBody>
      </p:sp>
    </p:spTree>
    <p:extLst>
      <p:ext uri="{BB962C8B-B14F-4D97-AF65-F5344CB8AC3E}">
        <p14:creationId xmlns:p14="http://schemas.microsoft.com/office/powerpoint/2010/main" val="211700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3BF28-DE1C-4F7E-B54D-A01EA43BF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821" y="143838"/>
            <a:ext cx="12226247" cy="7808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Why e-LIF would be more suited for dual reporting on tests and logistics as the primary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DCE7D-0DF3-42D1-8246-ECC69A8B1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40430"/>
            <a:ext cx="5181600" cy="5717569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600" b="1" dirty="0"/>
              <a:t>e-LIF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Provides more patient data as needed by surveillance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Can be used and upload reports per patient in real time during patient care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Does not need any codes for respective data elements thus less prone to reporting errors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Data relayed directly into RDS (national system)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Automatic computation of tests done per week when generating logistic reports and orders for more tests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01D1D-4340-4B6E-A81B-3C3B004E5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40430"/>
            <a:ext cx="5181600" cy="5717569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b="1" dirty="0"/>
              <a:t>RASS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Provides aggregate data on total tests per day (no patient data)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Requires compilation of daily summaries per facility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Requires prior knowledge of reporting codes for respective data elements thus prone to reporting errors e.g. Abbot </a:t>
            </a:r>
            <a:r>
              <a:rPr lang="en-US" dirty="0" err="1"/>
              <a:t>panbio</a:t>
            </a:r>
            <a:r>
              <a:rPr lang="en-US" dirty="0"/>
              <a:t> = n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Need for integration of RASS database with RDS database (national system)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Facility staff require manual computation of tests done to  generate logistic reports and orders for more tests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3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3BF28-DE1C-4F7E-B54D-A01EA43BF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365125"/>
            <a:ext cx="12226247" cy="41571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comparison of RASS as a back up for COVID lab reporting (RDT)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DCE7D-0DF3-42D1-8246-ECC69A8B1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4111" y="973163"/>
            <a:ext cx="5856395" cy="5717569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600" b="1" dirty="0"/>
              <a:t>e-LIF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It requires use/procurement of smart phone (higher start up costs)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If there is no internet at site or HR lacks internet bundles, then reports cannot be submitted.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Data quality checks may not be done  as reports per patient are uploaded in real time during patient care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RDS (national system) is access-restricted and does NOT provides quick analytics e.g. mapping thus districts are not easily updated on key indicators for action.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01D1D-4340-4B6E-A81B-3C3B004E5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8370" y="973162"/>
            <a:ext cx="5509517" cy="5717569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b="1" dirty="0"/>
              <a:t>RASS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It does not require procurement of smart phone (low cost)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It does not require internet to relay messages and works as long as there is a GSM signal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Manual compilation of daily summaries per facility provide chance to ensure data quality assessment from all testing points.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RASS database is open access and provides more analytics e.g. mapping thus districts are easily updated on key indicators for action.</a:t>
            </a:r>
          </a:p>
        </p:txBody>
      </p:sp>
    </p:spTree>
    <p:extLst>
      <p:ext uri="{BB962C8B-B14F-4D97-AF65-F5344CB8AC3E}">
        <p14:creationId xmlns:p14="http://schemas.microsoft.com/office/powerpoint/2010/main" val="172877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18FDA-04E6-48FA-A7C2-8AACE288F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20919" cy="1325563"/>
          </a:xfrm>
        </p:spPr>
        <p:txBody>
          <a:bodyPr/>
          <a:lstStyle/>
          <a:p>
            <a:pPr algn="ctr"/>
            <a:r>
              <a:rPr lang="en-US" b="1" dirty="0"/>
              <a:t>Benefits of RASS as a back up for COVID lab reporting 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B31F2-87DD-484E-8DA5-2D359181C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Both </a:t>
            </a:r>
            <a:r>
              <a:rPr lang="en-US" dirty="0" err="1"/>
              <a:t>eLIF</a:t>
            </a:r>
            <a:r>
              <a:rPr lang="en-US" dirty="0"/>
              <a:t> &amp; RASS have a role to play in the RDT roll out in both short and long term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Though </a:t>
            </a:r>
            <a:r>
              <a:rPr lang="en-US" dirty="0" err="1"/>
              <a:t>eLIF</a:t>
            </a:r>
            <a:r>
              <a:rPr lang="en-US" dirty="0"/>
              <a:t> is the primary tool, RASS will come in handy in facilities  where staff do not have internet, smart phones or internet bundles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RASS will be handy for private sector engagement in cases when the private facilities are not well furnished with smart phones and/or want to reduce the cost of reporting (as self-financing business entities).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RASS will be handy in situations when there is significant backlog of test data that needs to be entered into </a:t>
            </a:r>
            <a:r>
              <a:rPr lang="en-US" dirty="0" err="1"/>
              <a:t>eLIF</a:t>
            </a:r>
            <a:r>
              <a:rPr lang="en-US" dirty="0"/>
              <a:t> at respective facilities.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55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C1EE4-7F2D-4D71-B09E-B3896894A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584"/>
            <a:ext cx="10515600" cy="51845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Proposed way forward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5EC75-F187-416B-A78D-DC6CCCAD4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781" y="976045"/>
            <a:ext cx="11511337" cy="5293385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Work towards integrating RASS database with RDS database to ensure visibility of data in national system (when facilities use RASS as back up)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Develop SOP/job aide for dissemination to health facilities on how and when to use </a:t>
            </a:r>
            <a:r>
              <a:rPr lang="en-US" dirty="0" err="1"/>
              <a:t>eLIF</a:t>
            </a:r>
            <a:r>
              <a:rPr lang="en-US" dirty="0"/>
              <a:t> &amp; RASS (main use and back up roles)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SOP should provide guidance on how a facility can get registered for both RASS &amp; e-LIF (easier preregistration where need be)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Update the </a:t>
            </a:r>
            <a:r>
              <a:rPr lang="en-US" dirty="0" err="1"/>
              <a:t>eLIF</a:t>
            </a:r>
            <a:r>
              <a:rPr lang="en-US" dirty="0"/>
              <a:t> to cater for logistics needs for RDT reporting (consumption &amp; ordering)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Central team needs to Keep track of weekly reporting rates for enrolled sites for both e-LIF &amp; RASS sites. Updates to be shared in lab pillar meeting (D: number of enrolled sites, N: number of sites sending reports)</a:t>
            </a:r>
          </a:p>
        </p:txBody>
      </p:sp>
    </p:spTree>
    <p:extLst>
      <p:ext uri="{BB962C8B-B14F-4D97-AF65-F5344CB8AC3E}">
        <p14:creationId xmlns:p14="http://schemas.microsoft.com/office/powerpoint/2010/main" val="3650361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07DB6-79FA-49AD-B4E9-F18E36F4F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15" y="2766218"/>
            <a:ext cx="10515600" cy="1325563"/>
          </a:xfrm>
        </p:spPr>
        <p:txBody>
          <a:bodyPr/>
          <a:lstStyle/>
          <a:p>
            <a:pPr algn="ctr"/>
            <a:r>
              <a:rPr lang="en-US"/>
              <a:t>THANK YOU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9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779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Discussion on e-LIF App &amp; RASS for COVID 19 lab reporting </vt:lpstr>
      <vt:lpstr>Key considerations for roll out of information systems</vt:lpstr>
      <vt:lpstr>How e-LIF can be leveraged for reporting on Ag. RDT consumption and ordering purposes</vt:lpstr>
      <vt:lpstr>Why e-LIF would be more suited for dual reporting on tests and logistics as the primary system</vt:lpstr>
      <vt:lpstr>comparison of RASS as a back up for COVID lab reporting (RDT)</vt:lpstr>
      <vt:lpstr>Benefits of RASS as a back up for COVID lab reporting  </vt:lpstr>
      <vt:lpstr>Proposed way forward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Ntale, Jonathan (CDC/DDPHSIS/CGH/DGHT)</dc:creator>
  <cp:lastModifiedBy>Ntale, Jonathan (CDC/DDPHSIS/CGH/DGHT)</cp:lastModifiedBy>
  <cp:revision>11</cp:revision>
  <dcterms:created xsi:type="dcterms:W3CDTF">2021-02-26T08:40:23Z</dcterms:created>
  <dcterms:modified xsi:type="dcterms:W3CDTF">2021-06-09T10:18:56Z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2021-02-26T10:21:46Z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b31a73c1-18d4-4570-95c3-29dd0a83c2a6</vt:lpwstr>
  </property>
  <property fmtid="{D5CDD505-2E9C-101B-9397-08002B2CF9AE}" pid="8" name="MSIP_Label_8af03ff0-41c5-4c41-b55e-fabb8fae94be_ContentBits">
    <vt:lpwstr>0</vt:lpwstr>
  </property>
</Properties>
</file>