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5" r:id="rId5"/>
    <p:sldId id="329" r:id="rId6"/>
    <p:sldId id="356" r:id="rId7"/>
    <p:sldId id="357" r:id="rId8"/>
    <p:sldId id="3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Samples Received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Sheet2!$B$1:$L$1</c:f>
              <c:strCache>
                <c:ptCount val="11"/>
                <c:pt idx="0">
                  <c:v>Oct '17</c:v>
                </c:pt>
                <c:pt idx="1">
                  <c:v>Nov '17</c:v>
                </c:pt>
                <c:pt idx="2">
                  <c:v>Dec '17</c:v>
                </c:pt>
                <c:pt idx="3">
                  <c:v>Jan '18</c:v>
                </c:pt>
                <c:pt idx="4">
                  <c:v>Feb '18</c:v>
                </c:pt>
                <c:pt idx="5">
                  <c:v>Mar '18</c:v>
                </c:pt>
                <c:pt idx="6">
                  <c:v>Apr '18</c:v>
                </c:pt>
                <c:pt idx="7">
                  <c:v>May '18</c:v>
                </c:pt>
                <c:pt idx="8">
                  <c:v>Jun '18</c:v>
                </c:pt>
                <c:pt idx="9">
                  <c:v>Jul '18</c:v>
                </c:pt>
                <c:pt idx="10">
                  <c:v>Aug '18</c:v>
                </c:pt>
              </c:strCache>
            </c:strRef>
          </c:cat>
          <c:val>
            <c:numRef>
              <c:f>Sheet2!$B$2:$L$2</c:f>
              <c:numCache>
                <c:formatCode>#,##0</c:formatCode>
                <c:ptCount val="11"/>
                <c:pt idx="0">
                  <c:v>98594</c:v>
                </c:pt>
                <c:pt idx="1">
                  <c:v>90563</c:v>
                </c:pt>
                <c:pt idx="2">
                  <c:v>69156</c:v>
                </c:pt>
                <c:pt idx="3">
                  <c:v>73063</c:v>
                </c:pt>
                <c:pt idx="4">
                  <c:v>85713</c:v>
                </c:pt>
                <c:pt idx="5">
                  <c:v>98646</c:v>
                </c:pt>
                <c:pt idx="6">
                  <c:v>84243</c:v>
                </c:pt>
                <c:pt idx="7">
                  <c:v>95310</c:v>
                </c:pt>
                <c:pt idx="8">
                  <c:v>85850</c:v>
                </c:pt>
                <c:pt idx="9">
                  <c:v>87042</c:v>
                </c:pt>
                <c:pt idx="10">
                  <c:v>100852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0A-4E77-99DA-D60885F7F977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Sheet2!$B$1:$L$1</c:f>
              <c:strCache>
                <c:ptCount val="11"/>
                <c:pt idx="0">
                  <c:v>Oct '17</c:v>
                </c:pt>
                <c:pt idx="1">
                  <c:v>Nov '17</c:v>
                </c:pt>
                <c:pt idx="2">
                  <c:v>Dec '17</c:v>
                </c:pt>
                <c:pt idx="3">
                  <c:v>Jan '18</c:v>
                </c:pt>
                <c:pt idx="4">
                  <c:v>Feb '18</c:v>
                </c:pt>
                <c:pt idx="5">
                  <c:v>Mar '18</c:v>
                </c:pt>
                <c:pt idx="6">
                  <c:v>Apr '18</c:v>
                </c:pt>
                <c:pt idx="7">
                  <c:v>May '18</c:v>
                </c:pt>
                <c:pt idx="8">
                  <c:v>Jun '18</c:v>
                </c:pt>
                <c:pt idx="9">
                  <c:v>Jul '18</c:v>
                </c:pt>
                <c:pt idx="10">
                  <c:v>Aug '18</c:v>
                </c:pt>
              </c:strCache>
            </c:strRef>
          </c:cat>
          <c:val>
            <c:numRef>
              <c:f>Sheet2!$B$3:$L$3</c:f>
              <c:numCache>
                <c:formatCode>#,##0</c:formatCode>
                <c:ptCount val="11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A-4E77-99DA-D60885F7F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015240"/>
        <c:axId val="369014064"/>
      </c:lineChart>
      <c:catAx>
        <c:axId val="36901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014064"/>
        <c:crosses val="autoZero"/>
        <c:auto val="1"/>
        <c:lblAlgn val="ctr"/>
        <c:lblOffset val="100"/>
        <c:noMultiLvlLbl val="0"/>
      </c:catAx>
      <c:valAx>
        <c:axId val="369014064"/>
        <c:scaling>
          <c:orientation val="minMax"/>
          <c:max val="100000"/>
          <c:min val="6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015240"/>
        <c:crosses val="autoZero"/>
        <c:crossBetween val="between"/>
        <c:majorUnit val="5000"/>
        <c:min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E3E1-28EB-4197-A99A-A75EDCFB11B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2181-E4C8-4783-9D85-E27ABEA95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>
                <a:solidFill>
                  <a:srgbClr val="FDC77B"/>
                </a:solidFill>
              </a:rPr>
              <a:t>Program data shows Low suppression Rates in Karamoja unlike the  UPHIA estimates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FDC77B"/>
                </a:solidFill>
              </a:rPr>
              <a:t>Consistent with Estimates in other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0908-BEE5-4FE5-B8DB-812DB5EED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F1921-3DC0-4D5F-8A9A-E85C23677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6D50B6-6D35-4E9A-BFE8-8A32E0362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3144C-0A93-47D3-AEC6-0A2773E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8B1D2-94EE-4941-8AC4-8D4C114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15029-1750-41E9-9747-CF494DD7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57C4A-FB51-414E-B46D-D651606A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C4E3E0-638A-4B99-B325-4DF0E9EF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8378E-44DA-47B2-9DE0-9F8F7C5F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E022F8-2CF2-4F93-B3E0-AD22F315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5F0C2-0713-49FA-854A-B5CA7A6F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D04B9-7D69-4832-AE1F-E65ED98A6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5FA10E-CA84-42E9-90AE-29CD86AFC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44F6CA-4D7B-456E-AFBB-5ECF6C2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FE81BD-BBF0-40AA-B478-A58BB8CC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36384-4EC9-45EB-82BE-5D6C2D2F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A4677-8447-437A-94F4-458FAE75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D23C0-373A-4123-90A9-68DAC5256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0F46C2-661A-4121-8D56-496974FA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A77979-7896-4FDD-9E9E-8DB68F69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49255-8AE4-44AE-9C37-C00446D3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88713-4626-4D29-BC8B-DEA05724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198434-58E3-4A39-B926-A73FF9F3B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F44B6-59E0-4ED1-97A3-106F1359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215E0-76D1-4F9A-AF84-ECCBCE09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5144F-B204-441C-8470-F472B810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D6AB5-50DF-45AB-A6A4-551A5887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8C6C4-0A77-4786-B10F-4559FF02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BEC56-75DF-42CF-9B8A-734C9205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91B62E-0003-4DA8-8417-7C4826A8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DE2D44-90F8-41C9-939E-AB247302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53985B-015D-40DA-90E1-1A696C7D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F7B0F-D40D-4882-A6CB-2BB575DF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97A7CA-4A70-44AB-BE6E-28CC173DA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3332AA-931D-4821-9550-26C115116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8A6353-B800-4EC1-AFBA-5BB827C7A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E7A17D-F5AA-4DEE-B6DA-C9E83A2B1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2607F-333F-4415-A2F8-6547FD31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A9492B-D962-48B9-B4A8-732AF29B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20FF27-0559-47A8-B1F3-36802428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4BF92-175B-404E-827F-84031223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823998-FE93-4DB0-AD1B-A131E3D9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F86470-32F8-4F4D-B954-8FA346EA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FDFF76-C70D-4106-A0F1-EC932B37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AB145A-9553-4958-AFF0-70631C68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B3C542-6913-4BFA-BD67-D8DB30C7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C9104-626A-4A51-A568-79171C61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CC520-E65B-4637-8037-2DED9A0D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BAA77-A27F-4A12-8875-475A325F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F75CF-8612-44F6-AB55-C84EBCE15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33A9FD-5FE7-4853-AD97-B7118A1D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3032C-B076-469C-8A0B-E75BBCB0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519AAD-D8F5-4B50-9370-B5159334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3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ACCA4-1DC2-4D1F-8989-B348C2E9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251B28-0DAC-4917-B899-5C9B9B78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689263-20DD-4986-843C-005E786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1FB147-07F8-4134-B1ED-5B2F35AA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4EB9B9-16E7-4431-8A55-4767A9BF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9A8C28-5294-461D-A200-8D7A5DA9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E563A3-BB12-44E4-9384-3D272E27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A4FCD-7A60-44BC-AAD7-CADF6787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13A65-7217-4005-8B57-D123215AF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797-A940-4BCC-A073-1893F1C3E48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9013C-F33E-491A-937C-81FABDC67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F19EE3-A637-4B17-9AC0-BA31E2DA1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BE75-ED72-4730-9D2B-5C12D93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xmlns="" id="{048DF33C-CC1D-4A8A-80EE-0DB1C7FF2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100" b="1" dirty="0">
                <a:solidFill>
                  <a:schemeClr val="bg1"/>
                </a:solidFill>
              </a:rPr>
              <a:t>VL </a:t>
            </a:r>
            <a:r>
              <a:rPr lang="en-US" sz="5100" b="1" dirty="0" smtClean="0">
                <a:solidFill>
                  <a:schemeClr val="bg1"/>
                </a:solidFill>
              </a:rPr>
              <a:t>Monitoring </a:t>
            </a:r>
            <a:br>
              <a:rPr lang="en-US" sz="5100" b="1" dirty="0" smtClean="0">
                <a:solidFill>
                  <a:schemeClr val="bg1"/>
                </a:solidFill>
              </a:rPr>
            </a:br>
            <a:r>
              <a:rPr lang="en-US" sz="5100" b="1" dirty="0" smtClean="0">
                <a:solidFill>
                  <a:schemeClr val="bg1"/>
                </a:solidFill>
              </a:rPr>
              <a:t>updates</a:t>
            </a:r>
            <a:endParaRPr lang="en-US" sz="51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4B0AED-F8D9-48AC-9E28-9F2610C3D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984" y="5536776"/>
            <a:ext cx="4397583" cy="1147863"/>
          </a:xfrm>
        </p:spPr>
        <p:txBody>
          <a:bodyPr anchor="t">
            <a:normAutofit/>
          </a:bodyPr>
          <a:lstStyle/>
          <a:p>
            <a:pPr algn="l"/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3800" b="1" dirty="0">
                <a:solidFill>
                  <a:schemeClr val="bg1"/>
                </a:solidFill>
              </a:rPr>
              <a:t>Dr Miriam Murungi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E2CBCA-EB54-4E00-8209-5968C9FD1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9382" y="757792"/>
            <a:ext cx="4047843" cy="39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27EEA-7B71-47C5-B838-4BC7350F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663"/>
            <a:ext cx="10851968" cy="809697"/>
          </a:xfrm>
        </p:spPr>
        <p:txBody>
          <a:bodyPr>
            <a:normAutofit/>
          </a:bodyPr>
          <a:lstStyle/>
          <a:p>
            <a:r>
              <a:rPr lang="en-US" b="1" dirty="0"/>
              <a:t>Trends in VL Monitoring for  COP17(OCT 17- Sep 2018)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D5A3D987-D2C7-42B6-88E9-351B0809E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824416"/>
              </p:ext>
            </p:extLst>
          </p:nvPr>
        </p:nvGraphicFramePr>
        <p:xfrm>
          <a:off x="593451" y="1186626"/>
          <a:ext cx="8138719" cy="530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148226-0B8A-4A2A-9AA4-47E3734B010B}"/>
              </a:ext>
            </a:extLst>
          </p:cNvPr>
          <p:cNvSpPr txBox="1"/>
          <p:nvPr/>
        </p:nvSpPr>
        <p:spPr>
          <a:xfrm>
            <a:off x="9088159" y="1633356"/>
            <a:ext cx="2510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-Aug18 had the highest # of samples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December and January lowest</a:t>
            </a:r>
          </a:p>
          <a:p>
            <a:pPr marL="285750" indent="-285750">
              <a:buFontTx/>
              <a:buChar char="-"/>
            </a:pPr>
            <a:r>
              <a:rPr lang="en-US" dirty="0"/>
              <a:t>Need to get at least 100,000 samples in  Sep’18 before  </a:t>
            </a:r>
          </a:p>
        </p:txBody>
      </p:sp>
    </p:spTree>
    <p:extLst>
      <p:ext uri="{BB962C8B-B14F-4D97-AF65-F5344CB8AC3E}">
        <p14:creationId xmlns:p14="http://schemas.microsoft.com/office/powerpoint/2010/main" val="208735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CED26-6A23-4BA1-90A6-37C2DAF8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26" y="164034"/>
            <a:ext cx="10132273" cy="903930"/>
          </a:xfrm>
        </p:spPr>
        <p:txBody>
          <a:bodyPr/>
          <a:lstStyle/>
          <a:p>
            <a:r>
              <a:rPr lang="en-US" dirty="0"/>
              <a:t>VIRAL LOAD COVERAGE August 17-July18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CC3789-4192-4CF1-A5C2-D99DDF0D969E}"/>
              </a:ext>
            </a:extLst>
          </p:cNvPr>
          <p:cNvSpPr txBox="1"/>
          <p:nvPr/>
        </p:nvSpPr>
        <p:spPr>
          <a:xfrm>
            <a:off x="7280300" y="1689197"/>
            <a:ext cx="4509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90% viral load coverage in 70 districts country wide.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22 districts still have poor coverage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Viral Load Coverage heavily reliant on IP presence in the region.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Children, adolescents , pregnant and breastfeeding women accessing 6 monthly viral load tests.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Other adults receive 1 VL test per year.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598F11-AF34-49E0-A209-BF491ACF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" y="1586575"/>
            <a:ext cx="5964510" cy="44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B2AF222-EDF7-48A0-9547-94F11804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424" y="1"/>
            <a:ext cx="7160558" cy="9651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Viral Suppression Rates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E47067A8-1FF1-4BF1-BF18-BED602609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820" y="1705047"/>
            <a:ext cx="4228553" cy="4471916"/>
          </a:xfrm>
        </p:spPr>
        <p:txBody>
          <a:bodyPr/>
          <a:lstStyle/>
          <a:p>
            <a:endParaRPr lang="en-US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02CF3E-5965-4B48-AD63-72EF921D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0" y="1783274"/>
            <a:ext cx="4228553" cy="3544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B4CAB8-5B1F-4562-BCB4-2A22B6683D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014" y="1783274"/>
            <a:ext cx="4118347" cy="35449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85ED0D-2272-492D-9C3A-30FD5027BB8E}"/>
              </a:ext>
            </a:extLst>
          </p:cNvPr>
          <p:cNvSpPr txBox="1"/>
          <p:nvPr/>
        </p:nvSpPr>
        <p:spPr>
          <a:xfrm>
            <a:off x="8868992" y="1973179"/>
            <a:ext cx="3224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Geographical Variations In Viral Suppression;</a:t>
            </a:r>
          </a:p>
          <a:p>
            <a:r>
              <a:rPr lang="en-US" dirty="0"/>
              <a:t>  -Low   VLS noted in West  Nile,    North East and  East Central Districts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Children and adolescents have much lower suppression rates than adults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Young men 20-24 years have much lower suppression rates than their female counterparts.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4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BD5A-E8A3-45D4-B393-C28B5947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719345" cy="680565"/>
          </a:xfrm>
        </p:spPr>
        <p:txBody>
          <a:bodyPr/>
          <a:lstStyle/>
          <a:p>
            <a:r>
              <a:rPr lang="en-US" dirty="0"/>
              <a:t>Increased Plasma to DBS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C9B8C-1C60-474F-8647-F973C5DE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680" y="1534422"/>
            <a:ext cx="5295609" cy="4214946"/>
          </a:xfrm>
        </p:spPr>
        <p:txBody>
          <a:bodyPr>
            <a:normAutofit/>
          </a:bodyPr>
          <a:lstStyle/>
          <a:p>
            <a:r>
              <a:rPr lang="en-US" sz="2000" dirty="0"/>
              <a:t>Proportion of Plasma samples :DBS now 1:1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Dried blood spot (DBS) specimens provide a way to improve the coverage and reach of viral load testing where:</a:t>
            </a:r>
          </a:p>
          <a:p>
            <a:pPr marL="0" indent="0">
              <a:buNone/>
            </a:pPr>
            <a:r>
              <a:rPr lang="en-US" sz="2000" dirty="0"/>
              <a:t> -hard to reach remote and rural areas where preparation and transport of plasma specimens is limited by cold-chain requirements</a:t>
            </a:r>
          </a:p>
          <a:p>
            <a:pPr marL="0" indent="0">
              <a:buNone/>
            </a:pPr>
            <a:r>
              <a:rPr lang="en-US" sz="2000" dirty="0"/>
              <a:t>- lack of staff trained to perform venipuncture and plasma separation.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62499D4F-4531-4E34-9FD9-239116C18E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10" y="1534421"/>
            <a:ext cx="4800443" cy="4060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5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C10C53E2-11E0-47E8-A62E-8D9CC7AB7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" y="103188"/>
            <a:ext cx="11906250" cy="8032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VL M&amp;E TOOLS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AA9213C-BA55-472D-AB00-70AB248AD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65427"/>
              </p:ext>
            </p:extLst>
          </p:nvPr>
        </p:nvGraphicFramePr>
        <p:xfrm>
          <a:off x="127000" y="906463"/>
          <a:ext cx="8308975" cy="6015936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xmlns="" val="2695947120"/>
                    </a:ext>
                  </a:extLst>
                </a:gridCol>
                <a:gridCol w="6238875">
                  <a:extLst>
                    <a:ext uri="{9D8B030D-6E8A-4147-A177-3AD203B41FA5}">
                      <a16:colId xmlns:a16="http://schemas.microsoft.com/office/drawing/2014/main" xmlns="" val="3120217792"/>
                    </a:ext>
                  </a:extLst>
                </a:gridCol>
              </a:tblGrid>
              <a:tr h="5066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VENUE</a:t>
                      </a: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TOOL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33158"/>
                  </a:ext>
                </a:extLst>
              </a:tr>
              <a:tr h="18365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LABORATORY</a:t>
                      </a: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 TEST REQUEST FORM, LABORATORY REGISTER FOR VIRAL LOAD &amp; CD4, LABORATORY STAMP (PILOT), LIMS at CPHL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268490"/>
                  </a:ext>
                </a:extLst>
              </a:tr>
              <a:tr h="25418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 HIV CARE CARD, ART Register, CLIENT APPOINTMENT REGISTER,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NON-SUPPRESSION REGISTER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 RED &amp; YELLOW FILE STICKERS, UgandaEMR 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openMRS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700084"/>
                  </a:ext>
                </a:extLst>
              </a:tr>
              <a:tr h="11188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REPORTING</a:t>
                      </a: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VL SUMMARY REPORT HMIS 113 (PILOT),DHIS2,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VIRAL LOAD DASHBOARD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6034" marB="460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400325"/>
                  </a:ext>
                </a:extLst>
              </a:tr>
            </a:tbl>
          </a:graphicData>
        </a:graphic>
      </p:graphicFrame>
      <p:pic>
        <p:nvPicPr>
          <p:cNvPr id="12308" name="Picture 3">
            <a:extLst>
              <a:ext uri="{FF2B5EF4-FFF2-40B4-BE49-F238E27FC236}">
                <a16:creationId xmlns:a16="http://schemas.microsoft.com/office/drawing/2014/main" xmlns="" id="{AF73230F-8699-4726-9DB5-FFCC9803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2747" y="5314202"/>
            <a:ext cx="652253" cy="14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>
            <a:extLst>
              <a:ext uri="{FF2B5EF4-FFF2-40B4-BE49-F238E27FC236}">
                <a16:creationId xmlns:a16="http://schemas.microsoft.com/office/drawing/2014/main" xmlns="" id="{6C682D58-E52B-4212-A058-86EEEA4D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272" y="3685531"/>
            <a:ext cx="2898475" cy="18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6">
            <a:extLst>
              <a:ext uri="{FF2B5EF4-FFF2-40B4-BE49-F238E27FC236}">
                <a16:creationId xmlns:a16="http://schemas.microsoft.com/office/drawing/2014/main" xmlns="" id="{F3169CE1-AE62-49F6-A2E2-5A8C7FF1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271" y="5538158"/>
            <a:ext cx="2457575" cy="131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BFD5BE-B81B-4A53-82C5-8679FEE418B9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A28DD941-35F6-4498-906C-CA208FC276CA}" type="datetime1">
              <a:rPr lang="en-US" altLang="en-US"/>
              <a:pPr>
                <a:defRPr/>
              </a:pPr>
              <a:t>9/7/2018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DDFF10-ED45-459F-90F1-58760CDFD2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Miriam Murungi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25C3C7E0-5C53-476D-A9E1-EE5D5A89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0826" y="1763811"/>
            <a:ext cx="2831921" cy="1921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E2DA05-5B02-4907-B5F7-1FDE607B1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271" y="40939"/>
            <a:ext cx="2040691" cy="16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74F0F-2FF4-4B6A-B306-4B90FEC3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6FB92-3883-4823-A0E0-DF529084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/>
              <a:t>IPs to plan for regional and facility based trainings</a:t>
            </a:r>
          </a:p>
          <a:p>
            <a:pPr>
              <a:buFontTx/>
              <a:buChar char="-"/>
            </a:pPr>
            <a:r>
              <a:rPr lang="en-US" sz="4000" dirty="0"/>
              <a:t>CQI projects on non-suppressed cascade</a:t>
            </a:r>
          </a:p>
          <a:p>
            <a:pPr>
              <a:buFontTx/>
              <a:buChar char="-"/>
            </a:pPr>
            <a:r>
              <a:rPr lang="en-US" sz="4000" dirty="0"/>
              <a:t>Upcoming PEPFAR reporting, need to clean data for DATIM reporting on missing data elements</a:t>
            </a:r>
          </a:p>
          <a:p>
            <a:pPr>
              <a:buFontTx/>
              <a:buChar char="-"/>
            </a:pPr>
            <a:r>
              <a:rPr lang="en-US" sz="4000" dirty="0"/>
              <a:t>LabCOP regional meeting 15</a:t>
            </a:r>
            <a:r>
              <a:rPr lang="en-US" sz="4000" baseline="30000" dirty="0"/>
              <a:t>th</a:t>
            </a:r>
            <a:r>
              <a:rPr lang="en-US" sz="4000" dirty="0"/>
              <a:t>-17</a:t>
            </a:r>
            <a:r>
              <a:rPr lang="en-US" sz="4000" baseline="30000" dirty="0"/>
              <a:t>th</a:t>
            </a:r>
            <a:r>
              <a:rPr lang="en-US" sz="4000" dirty="0"/>
              <a:t> October 2018</a:t>
            </a:r>
          </a:p>
          <a:p>
            <a:pPr marL="0" indent="0">
              <a:buNone/>
            </a:pPr>
            <a:r>
              <a:rPr lang="en-US" sz="4000" dirty="0"/>
              <a:t>       -Document best practices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196753"/>
            <a:ext cx="6836930" cy="4536503"/>
          </a:xfrm>
        </p:spPr>
      </p:pic>
    </p:spTree>
    <p:extLst>
      <p:ext uri="{BB962C8B-B14F-4D97-AF65-F5344CB8AC3E}">
        <p14:creationId xmlns:p14="http://schemas.microsoft.com/office/powerpoint/2010/main" val="389414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Century Gothic</vt:lpstr>
      <vt:lpstr>Times New Roman</vt:lpstr>
      <vt:lpstr>Wingdings</vt:lpstr>
      <vt:lpstr>Office Theme</vt:lpstr>
      <vt:lpstr>VL Monitoring  updates</vt:lpstr>
      <vt:lpstr>Trends in VL Monitoring for  COP17(OCT 17- Sep 2018)</vt:lpstr>
      <vt:lpstr>VIRAL LOAD COVERAGE August 17-July18</vt:lpstr>
      <vt:lpstr>Viral Suppression Rates</vt:lpstr>
      <vt:lpstr>Increased Plasma to DBS ratio</vt:lpstr>
      <vt:lpstr>VL M&amp;E TOOLS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Monitoring in the current Uganda situation</dc:title>
  <dc:creator>Miriam Murungi</dc:creator>
  <cp:lastModifiedBy>zubeda</cp:lastModifiedBy>
  <cp:revision>43</cp:revision>
  <dcterms:created xsi:type="dcterms:W3CDTF">2018-08-06T16:46:55Z</dcterms:created>
  <dcterms:modified xsi:type="dcterms:W3CDTF">2018-09-07T07:27:39Z</dcterms:modified>
</cp:coreProperties>
</file>